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0" r:id="rId3"/>
    <p:sldId id="281" r:id="rId4"/>
    <p:sldId id="282" r:id="rId5"/>
    <p:sldId id="285" r:id="rId6"/>
    <p:sldId id="286" r:id="rId7"/>
    <p:sldId id="284" r:id="rId8"/>
    <p:sldId id="287" r:id="rId9"/>
    <p:sldId id="288" r:id="rId10"/>
    <p:sldId id="289" r:id="rId11"/>
    <p:sldId id="290" r:id="rId12"/>
    <p:sldId id="291" r:id="rId13"/>
    <p:sldId id="295" r:id="rId14"/>
    <p:sldId id="296" r:id="rId15"/>
    <p:sldId id="292" r:id="rId16"/>
    <p:sldId id="305" r:id="rId17"/>
    <p:sldId id="307" r:id="rId18"/>
    <p:sldId id="300" r:id="rId19"/>
    <p:sldId id="306" r:id="rId20"/>
    <p:sldId id="308" r:id="rId21"/>
    <p:sldId id="303" r:id="rId22"/>
    <p:sldId id="293" r:id="rId23"/>
    <p:sldId id="297" r:id="rId24"/>
    <p:sldId id="298" r:id="rId25"/>
    <p:sldId id="299" r:id="rId26"/>
    <p:sldId id="29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4EEA5D-E1F6-4C47-B1ED-818F4F5D701A}">
          <p14:sldIdLst>
            <p14:sldId id="258"/>
            <p14:sldId id="260"/>
            <p14:sldId id="281"/>
            <p14:sldId id="282"/>
            <p14:sldId id="285"/>
            <p14:sldId id="286"/>
            <p14:sldId id="284"/>
            <p14:sldId id="287"/>
            <p14:sldId id="288"/>
            <p14:sldId id="289"/>
            <p14:sldId id="290"/>
            <p14:sldId id="291"/>
            <p14:sldId id="295"/>
            <p14:sldId id="296"/>
            <p14:sldId id="292"/>
            <p14:sldId id="305"/>
            <p14:sldId id="307"/>
            <p14:sldId id="300"/>
            <p14:sldId id="306"/>
            <p14:sldId id="308"/>
            <p14:sldId id="303"/>
            <p14:sldId id="293"/>
            <p14:sldId id="297"/>
            <p14:sldId id="298"/>
            <p14:sldId id="299"/>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8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31871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552897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37892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68642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DDA13B-1F12-A64B-9B0B-A13DCEE1D27C}" type="datetimeFigureOut">
              <a:rPr lang="en-US" smtClean="0"/>
              <a:t>11/28/19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24998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840961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DDA13B-1F12-A64B-9B0B-A13DCEE1D27C}" type="datetimeFigureOut">
              <a:rPr lang="en-US" smtClean="0"/>
              <a:t>11/28/19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93023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DDA13B-1F12-A64B-9B0B-A13DCEE1D27C}" type="datetimeFigureOut">
              <a:rPr lang="en-US" smtClean="0"/>
              <a:t>11/28/19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7743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DA13B-1F12-A64B-9B0B-A13DCEE1D27C}" type="datetimeFigureOut">
              <a:rPr lang="en-US" smtClean="0"/>
              <a:t>11/28/19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3297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9335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DDA13B-1F12-A64B-9B0B-A13DCEE1D27C}" type="datetimeFigureOut">
              <a:rPr lang="en-US" smtClean="0"/>
              <a:t>11/28/19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50562E-2B4C-334A-8737-21753F0A1429}" type="slidenum">
              <a:rPr lang="en-US" smtClean="0"/>
              <a:t>‹#›</a:t>
            </a:fld>
            <a:endParaRPr lang="en-US"/>
          </a:p>
        </p:txBody>
      </p:sp>
    </p:spTree>
    <p:extLst>
      <p:ext uri="{BB962C8B-B14F-4D97-AF65-F5344CB8AC3E}">
        <p14:creationId xmlns:p14="http://schemas.microsoft.com/office/powerpoint/2010/main" val="13359013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DA13B-1F12-A64B-9B0B-A13DCEE1D27C}" type="datetimeFigureOut">
              <a:rPr lang="en-US" smtClean="0"/>
              <a:t>11/28/19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50562E-2B4C-334A-8737-21753F0A1429}" type="slidenum">
              <a:rPr lang="en-US" smtClean="0"/>
              <a:t>‹#›</a:t>
            </a:fld>
            <a:endParaRPr lang="en-US"/>
          </a:p>
        </p:txBody>
      </p:sp>
    </p:spTree>
    <p:extLst>
      <p:ext uri="{BB962C8B-B14F-4D97-AF65-F5344CB8AC3E}">
        <p14:creationId xmlns:p14="http://schemas.microsoft.com/office/powerpoint/2010/main" val="1180958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9367" y="1794076"/>
            <a:ext cx="11644132" cy="1631105"/>
          </a:xfrm>
        </p:spPr>
        <p:txBody>
          <a:bodyPr/>
          <a:lstStyle/>
          <a:p>
            <a:pPr algn="ctr"/>
            <a:r>
              <a:rPr lang="en-US" b="1" dirty="0" smtClean="0">
                <a:solidFill>
                  <a:schemeClr val="accent5">
                    <a:lumMod val="75000"/>
                  </a:schemeClr>
                </a:solidFill>
              </a:rPr>
              <a:t>Predicting California </a:t>
            </a:r>
            <a:r>
              <a:rPr lang="en-US" b="1" dirty="0" smtClean="0">
                <a:solidFill>
                  <a:schemeClr val="accent5">
                    <a:lumMod val="75000"/>
                  </a:schemeClr>
                </a:solidFill>
              </a:rPr>
              <a:t>Housing Prices</a:t>
            </a:r>
            <a:endParaRPr lang="en-US" b="1" dirty="0">
              <a:solidFill>
                <a:schemeClr val="accent5">
                  <a:lumMod val="75000"/>
                </a:schemeClr>
              </a:solidFill>
            </a:endParaRPr>
          </a:p>
        </p:txBody>
      </p:sp>
      <p:sp>
        <p:nvSpPr>
          <p:cNvPr id="3" name="TextBox 2"/>
          <p:cNvSpPr txBox="1"/>
          <p:nvPr/>
        </p:nvSpPr>
        <p:spPr>
          <a:xfrm>
            <a:off x="2152890" y="3102015"/>
            <a:ext cx="8009681" cy="369332"/>
          </a:xfrm>
          <a:prstGeom prst="rect">
            <a:avLst/>
          </a:prstGeom>
          <a:noFill/>
        </p:spPr>
        <p:txBody>
          <a:bodyPr wrap="square" rtlCol="0">
            <a:spAutoFit/>
          </a:bodyPr>
          <a:lstStyle/>
          <a:p>
            <a:pPr algn="ctr"/>
            <a:r>
              <a:rPr lang="en-US" dirty="0" smtClean="0">
                <a:solidFill>
                  <a:schemeClr val="accent1"/>
                </a:solidFill>
              </a:rPr>
              <a:t> </a:t>
            </a:r>
            <a:r>
              <a:rPr lang="en-US" b="1" dirty="0">
                <a:solidFill>
                  <a:schemeClr val="accent1"/>
                </a:solidFill>
              </a:rPr>
              <a:t>Median house prices for California districts derived from the 1990 </a:t>
            </a:r>
            <a:r>
              <a:rPr lang="en-US" b="1" dirty="0" smtClean="0">
                <a:solidFill>
                  <a:schemeClr val="accent1"/>
                </a:solidFill>
              </a:rPr>
              <a:t>census</a:t>
            </a:r>
            <a:endParaRPr lang="en-US" b="1" dirty="0">
              <a:solidFill>
                <a:schemeClr val="accent1"/>
              </a:solidFill>
            </a:endParaRPr>
          </a:p>
        </p:txBody>
      </p:sp>
    </p:spTree>
    <p:extLst>
      <p:ext uri="{BB962C8B-B14F-4D97-AF65-F5344CB8AC3E}">
        <p14:creationId xmlns:p14="http://schemas.microsoft.com/office/powerpoint/2010/main" val="1173890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47" y="570756"/>
            <a:ext cx="6197584" cy="4785348"/>
          </a:xfrm>
          <a:prstGeom prst="rect">
            <a:avLst/>
          </a:prstGeom>
        </p:spPr>
      </p:pic>
      <p:sp>
        <p:nvSpPr>
          <p:cNvPr id="5" name="TextBox 4"/>
          <p:cNvSpPr txBox="1"/>
          <p:nvPr/>
        </p:nvSpPr>
        <p:spPr>
          <a:xfrm>
            <a:off x="509447" y="92539"/>
            <a:ext cx="11204294" cy="400110"/>
          </a:xfrm>
          <a:prstGeom prst="rect">
            <a:avLst/>
          </a:prstGeom>
          <a:noFill/>
        </p:spPr>
        <p:txBody>
          <a:bodyPr wrap="square" rtlCol="0">
            <a:spAutoFit/>
          </a:bodyPr>
          <a:lstStyle/>
          <a:p>
            <a:r>
              <a:rPr lang="en-US" sz="2000" b="1" dirty="0" smtClean="0">
                <a:solidFill>
                  <a:schemeClr val="accent1"/>
                </a:solidFill>
              </a:rPr>
              <a:t>Visualization between Median House Value by Median Income</a:t>
            </a:r>
            <a:endParaRPr lang="en-US" sz="2000" b="1"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47" y="5474179"/>
            <a:ext cx="7645400" cy="1117600"/>
          </a:xfrm>
          <a:prstGeom prst="rect">
            <a:avLst/>
          </a:prstGeom>
        </p:spPr>
      </p:pic>
      <p:sp>
        <p:nvSpPr>
          <p:cNvPr id="2" name="TextBox 1"/>
          <p:cNvSpPr txBox="1"/>
          <p:nvPr/>
        </p:nvSpPr>
        <p:spPr>
          <a:xfrm>
            <a:off x="7130006" y="793650"/>
            <a:ext cx="4190035" cy="4524315"/>
          </a:xfrm>
          <a:prstGeom prst="rect">
            <a:avLst/>
          </a:prstGeom>
          <a:noFill/>
        </p:spPr>
        <p:txBody>
          <a:bodyPr wrap="square" rtlCol="0">
            <a:spAutoFit/>
          </a:bodyPr>
          <a:lstStyle/>
          <a:p>
            <a:pPr algn="just"/>
            <a:r>
              <a:rPr lang="en-US" b="1" dirty="0" smtClean="0">
                <a:solidFill>
                  <a:srgbClr val="0070C0"/>
                </a:solidFill>
              </a:rPr>
              <a:t>From the graph we can see that:</a:t>
            </a:r>
          </a:p>
          <a:p>
            <a:pPr algn="just"/>
            <a:endParaRPr lang="en-US" sz="1200" dirty="0">
              <a:solidFill>
                <a:srgbClr val="0070C0"/>
              </a:solidFill>
            </a:endParaRPr>
          </a:p>
          <a:p>
            <a:pPr algn="just"/>
            <a:r>
              <a:rPr lang="en-US" dirty="0" smtClean="0">
                <a:solidFill>
                  <a:srgbClr val="0070C0"/>
                </a:solidFill>
              </a:rPr>
              <a:t>-The median house value appears to increase with an increase in median income for all the clusters.</a:t>
            </a:r>
          </a:p>
          <a:p>
            <a:pPr algn="just"/>
            <a:endParaRPr lang="en-US" dirty="0" smtClean="0">
              <a:solidFill>
                <a:srgbClr val="0070C0"/>
              </a:solidFill>
            </a:endParaRPr>
          </a:p>
          <a:p>
            <a:pPr algn="just"/>
            <a:r>
              <a:rPr lang="en-US" dirty="0" smtClean="0">
                <a:solidFill>
                  <a:srgbClr val="0070C0"/>
                </a:solidFill>
              </a:rPr>
              <a:t>-There are more blocks in a higher median house value range for a given income for cluster 1 (</a:t>
            </a:r>
            <a:r>
              <a:rPr lang="en-US" i="1" dirty="0" smtClean="0">
                <a:solidFill>
                  <a:srgbClr val="0070C0"/>
                </a:solidFill>
              </a:rPr>
              <a:t>near bay area</a:t>
            </a:r>
            <a:r>
              <a:rPr lang="en-US" dirty="0" smtClean="0">
                <a:solidFill>
                  <a:srgbClr val="0070C0"/>
                </a:solidFill>
              </a:rPr>
              <a:t>/i</a:t>
            </a:r>
            <a:r>
              <a:rPr lang="en-US" i="1" dirty="0" smtClean="0">
                <a:solidFill>
                  <a:srgbClr val="0070C0"/>
                </a:solidFill>
              </a:rPr>
              <a:t>sland</a:t>
            </a:r>
            <a:r>
              <a:rPr lang="en-US" dirty="0" smtClean="0">
                <a:solidFill>
                  <a:srgbClr val="0070C0"/>
                </a:solidFill>
              </a:rPr>
              <a:t>/</a:t>
            </a:r>
            <a:r>
              <a:rPr lang="en-US" i="1" dirty="0" smtClean="0">
                <a:solidFill>
                  <a:srgbClr val="0070C0"/>
                </a:solidFill>
              </a:rPr>
              <a:t>near ocean</a:t>
            </a:r>
            <a:r>
              <a:rPr lang="en-US" dirty="0" smtClean="0">
                <a:solidFill>
                  <a:srgbClr val="0070C0"/>
                </a:solidFill>
              </a:rPr>
              <a:t>) as compared to cluster 3 (inland).</a:t>
            </a:r>
          </a:p>
          <a:p>
            <a:pPr algn="just"/>
            <a:endParaRPr lang="en-US" dirty="0" smtClean="0">
              <a:solidFill>
                <a:srgbClr val="0070C0"/>
              </a:solidFill>
            </a:endParaRPr>
          </a:p>
          <a:p>
            <a:pPr algn="just"/>
            <a:r>
              <a:rPr lang="en-US" dirty="0" smtClean="0">
                <a:solidFill>
                  <a:srgbClr val="0070C0"/>
                </a:solidFill>
              </a:rPr>
              <a:t>-</a:t>
            </a:r>
            <a:r>
              <a:rPr lang="en-US" dirty="0">
                <a:solidFill>
                  <a:srgbClr val="0070C0"/>
                </a:solidFill>
              </a:rPr>
              <a:t>There appears to be a housing cap for the median house value and thus we cannot get the actual picture for these houses above the cap.</a:t>
            </a:r>
          </a:p>
          <a:p>
            <a:pPr algn="just"/>
            <a:endParaRPr lang="en-US" dirty="0">
              <a:solidFill>
                <a:srgbClr val="0070C0"/>
              </a:solidFill>
            </a:endParaRPr>
          </a:p>
        </p:txBody>
      </p:sp>
    </p:spTree>
    <p:extLst>
      <p:ext uri="{BB962C8B-B14F-4D97-AF65-F5344CB8AC3E}">
        <p14:creationId xmlns:p14="http://schemas.microsoft.com/office/powerpoint/2010/main" val="922404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25" y="589416"/>
            <a:ext cx="6296467" cy="4797308"/>
          </a:xfrm>
          <a:prstGeom prst="rect">
            <a:avLst/>
          </a:prstGeom>
        </p:spPr>
      </p:pic>
      <p:sp>
        <p:nvSpPr>
          <p:cNvPr id="5" name="TextBox 4"/>
          <p:cNvSpPr txBox="1"/>
          <p:nvPr/>
        </p:nvSpPr>
        <p:spPr>
          <a:xfrm>
            <a:off x="382125" y="114989"/>
            <a:ext cx="11331616" cy="400110"/>
          </a:xfrm>
          <a:prstGeom prst="rect">
            <a:avLst/>
          </a:prstGeom>
          <a:noFill/>
        </p:spPr>
        <p:txBody>
          <a:bodyPr wrap="square" rtlCol="0">
            <a:spAutoFit/>
          </a:bodyPr>
          <a:lstStyle/>
          <a:p>
            <a:r>
              <a:rPr lang="en-US" sz="2000" b="1" dirty="0" smtClean="0">
                <a:solidFill>
                  <a:schemeClr val="accent1"/>
                </a:solidFill>
              </a:rPr>
              <a:t>Visualization between Median House Value by Median Income</a:t>
            </a:r>
            <a:endParaRPr lang="en-US" sz="2000" b="1"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25" y="5546933"/>
            <a:ext cx="7974796" cy="840093"/>
          </a:xfrm>
          <a:prstGeom prst="rect">
            <a:avLst/>
          </a:prstGeom>
        </p:spPr>
      </p:pic>
      <p:sp>
        <p:nvSpPr>
          <p:cNvPr id="2" name="TextBox 1"/>
          <p:cNvSpPr txBox="1"/>
          <p:nvPr/>
        </p:nvSpPr>
        <p:spPr>
          <a:xfrm>
            <a:off x="7025833" y="589416"/>
            <a:ext cx="4479403" cy="3970318"/>
          </a:xfrm>
          <a:prstGeom prst="rect">
            <a:avLst/>
          </a:prstGeom>
          <a:noFill/>
        </p:spPr>
        <p:txBody>
          <a:bodyPr wrap="square" rtlCol="0">
            <a:spAutoFit/>
          </a:bodyPr>
          <a:lstStyle/>
          <a:p>
            <a:pPr algn="just"/>
            <a:r>
              <a:rPr lang="en-US" dirty="0" smtClean="0">
                <a:solidFill>
                  <a:srgbClr val="0070C0"/>
                </a:solidFill>
              </a:rPr>
              <a:t>Here, we </a:t>
            </a:r>
            <a:r>
              <a:rPr lang="en-US" dirty="0">
                <a:solidFill>
                  <a:srgbClr val="0070C0"/>
                </a:solidFill>
              </a:rPr>
              <a:t>set the limit of persons per household to 15 to eliminate any outliers. There could be data from a shopping centre or a hotel which might give arbitrary values. </a:t>
            </a:r>
            <a:endParaRPr lang="en-US" dirty="0" smtClean="0">
              <a:solidFill>
                <a:srgbClr val="0070C0"/>
              </a:solidFill>
            </a:endParaRPr>
          </a:p>
          <a:p>
            <a:pPr algn="just"/>
            <a:endParaRPr lang="en-US" dirty="0">
              <a:solidFill>
                <a:srgbClr val="0070C0"/>
              </a:solidFill>
            </a:endParaRPr>
          </a:p>
          <a:p>
            <a:pPr algn="just"/>
            <a:r>
              <a:rPr lang="en-US" b="1" dirty="0" smtClean="0">
                <a:solidFill>
                  <a:srgbClr val="0070C0"/>
                </a:solidFill>
              </a:rPr>
              <a:t>From the graph we can see that:</a:t>
            </a:r>
          </a:p>
          <a:p>
            <a:pPr algn="just"/>
            <a:endParaRPr lang="en-US" dirty="0">
              <a:solidFill>
                <a:srgbClr val="0070C0"/>
              </a:solidFill>
            </a:endParaRPr>
          </a:p>
          <a:p>
            <a:pPr algn="just"/>
            <a:r>
              <a:rPr lang="en-US" dirty="0" smtClean="0">
                <a:solidFill>
                  <a:srgbClr val="0070C0"/>
                </a:solidFill>
              </a:rPr>
              <a:t>-There are approximately 2-3 people per house for most of the blocks.</a:t>
            </a:r>
          </a:p>
          <a:p>
            <a:pPr algn="just"/>
            <a:endParaRPr lang="en-US" dirty="0" smtClean="0">
              <a:solidFill>
                <a:srgbClr val="0070C0"/>
              </a:solidFill>
            </a:endParaRPr>
          </a:p>
          <a:p>
            <a:pPr algn="just"/>
            <a:r>
              <a:rPr lang="en-US" dirty="0" smtClean="0">
                <a:solidFill>
                  <a:srgbClr val="0070C0"/>
                </a:solidFill>
              </a:rPr>
              <a:t>-There are few houses </a:t>
            </a:r>
            <a:r>
              <a:rPr lang="en-US" i="1" dirty="0" smtClean="0">
                <a:solidFill>
                  <a:srgbClr val="0070C0"/>
                </a:solidFill>
              </a:rPr>
              <a:t>inland</a:t>
            </a:r>
            <a:r>
              <a:rPr lang="en-US" dirty="0" smtClean="0">
                <a:solidFill>
                  <a:srgbClr val="0070C0"/>
                </a:solidFill>
              </a:rPr>
              <a:t> with one person per household but all other clusters have significant blocks with one person per household as well.</a:t>
            </a:r>
          </a:p>
        </p:txBody>
      </p:sp>
    </p:spTree>
    <p:extLst>
      <p:ext uri="{BB962C8B-B14F-4D97-AF65-F5344CB8AC3E}">
        <p14:creationId xmlns:p14="http://schemas.microsoft.com/office/powerpoint/2010/main" val="1401559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51425" y="114989"/>
            <a:ext cx="11362316" cy="400110"/>
          </a:xfrm>
          <a:prstGeom prst="rect">
            <a:avLst/>
          </a:prstGeom>
          <a:noFill/>
        </p:spPr>
        <p:txBody>
          <a:bodyPr wrap="square" rtlCol="0">
            <a:spAutoFit/>
          </a:bodyPr>
          <a:lstStyle/>
          <a:p>
            <a:r>
              <a:rPr lang="en-US" sz="2000" b="1" dirty="0" smtClean="0">
                <a:solidFill>
                  <a:schemeClr val="accent1"/>
                </a:solidFill>
              </a:rPr>
              <a:t>Visualization between Median House Value by Rooms Per Unit</a:t>
            </a:r>
            <a:endParaRPr lang="en-US" sz="2000" b="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25" y="515099"/>
            <a:ext cx="6349136" cy="48208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25" y="5558689"/>
            <a:ext cx="7632700" cy="1155700"/>
          </a:xfrm>
          <a:prstGeom prst="rect">
            <a:avLst/>
          </a:prstGeom>
        </p:spPr>
      </p:pic>
      <p:sp>
        <p:nvSpPr>
          <p:cNvPr id="2" name="TextBox 1"/>
          <p:cNvSpPr txBox="1"/>
          <p:nvPr/>
        </p:nvSpPr>
        <p:spPr>
          <a:xfrm>
            <a:off x="6959228" y="386358"/>
            <a:ext cx="4872942" cy="5078313"/>
          </a:xfrm>
          <a:prstGeom prst="rect">
            <a:avLst/>
          </a:prstGeom>
          <a:noFill/>
        </p:spPr>
        <p:txBody>
          <a:bodyPr wrap="square" rtlCol="0">
            <a:spAutoFit/>
          </a:bodyPr>
          <a:lstStyle/>
          <a:p>
            <a:pPr algn="just"/>
            <a:r>
              <a:rPr lang="en-US" b="1" dirty="0" smtClean="0">
                <a:solidFill>
                  <a:srgbClr val="0070C0"/>
                </a:solidFill>
              </a:rPr>
              <a:t>From the graph we see that:</a:t>
            </a:r>
          </a:p>
          <a:p>
            <a:pPr algn="just"/>
            <a:endParaRPr lang="en-US" sz="1200" dirty="0">
              <a:solidFill>
                <a:srgbClr val="0070C0"/>
              </a:solidFill>
            </a:endParaRPr>
          </a:p>
          <a:p>
            <a:pPr algn="just"/>
            <a:r>
              <a:rPr lang="en-US" dirty="0" smtClean="0">
                <a:solidFill>
                  <a:srgbClr val="0070C0"/>
                </a:solidFill>
              </a:rPr>
              <a:t>-The median house value is the least for the blocks </a:t>
            </a:r>
            <a:r>
              <a:rPr lang="en-US" i="1" dirty="0" smtClean="0">
                <a:solidFill>
                  <a:srgbClr val="0070C0"/>
                </a:solidFill>
              </a:rPr>
              <a:t>inland</a:t>
            </a:r>
            <a:r>
              <a:rPr lang="en-US" dirty="0" smtClean="0">
                <a:solidFill>
                  <a:srgbClr val="0070C0"/>
                </a:solidFill>
              </a:rPr>
              <a:t> and highest for the blocks in island.</a:t>
            </a:r>
          </a:p>
          <a:p>
            <a:pPr algn="just"/>
            <a:endParaRPr lang="en-US" dirty="0" smtClean="0">
              <a:solidFill>
                <a:srgbClr val="0070C0"/>
              </a:solidFill>
            </a:endParaRPr>
          </a:p>
          <a:p>
            <a:pPr algn="just"/>
            <a:r>
              <a:rPr lang="en-US" dirty="0" smtClean="0">
                <a:solidFill>
                  <a:srgbClr val="0070C0"/>
                </a:solidFill>
              </a:rPr>
              <a:t>-Most houses have approximately between 1-3 rooms per house. </a:t>
            </a:r>
          </a:p>
          <a:p>
            <a:pPr algn="just"/>
            <a:endParaRPr lang="en-US" dirty="0" smtClean="0">
              <a:solidFill>
                <a:srgbClr val="0070C0"/>
              </a:solidFill>
            </a:endParaRPr>
          </a:p>
          <a:p>
            <a:pPr algn="just"/>
            <a:r>
              <a:rPr lang="en-US" dirty="0" smtClean="0">
                <a:solidFill>
                  <a:srgbClr val="0070C0"/>
                </a:solidFill>
              </a:rPr>
              <a:t>-There is not much variation in the houses </a:t>
            </a:r>
            <a:r>
              <a:rPr lang="en-US" i="1" dirty="0" smtClean="0">
                <a:solidFill>
                  <a:srgbClr val="0070C0"/>
                </a:solidFill>
              </a:rPr>
              <a:t>inland</a:t>
            </a:r>
            <a:r>
              <a:rPr lang="en-US" dirty="0" smtClean="0">
                <a:solidFill>
                  <a:srgbClr val="0070C0"/>
                </a:solidFill>
              </a:rPr>
              <a:t> while the other locations have significant variations in the median house value.</a:t>
            </a:r>
          </a:p>
          <a:p>
            <a:pPr algn="just"/>
            <a:endParaRPr lang="en-US" dirty="0">
              <a:solidFill>
                <a:srgbClr val="0070C0"/>
              </a:solidFill>
            </a:endParaRPr>
          </a:p>
          <a:p>
            <a:pPr algn="just"/>
            <a:r>
              <a:rPr lang="en-US" dirty="0" smtClean="0">
                <a:solidFill>
                  <a:srgbClr val="0070C0"/>
                </a:solidFill>
              </a:rPr>
              <a:t>-There are some houses which are less than 1 hour from ocean which have a very high median house value.</a:t>
            </a:r>
          </a:p>
          <a:p>
            <a:pPr algn="just"/>
            <a:endParaRPr lang="en-US" dirty="0" smtClean="0">
              <a:solidFill>
                <a:srgbClr val="0070C0"/>
              </a:solidFill>
            </a:endParaRPr>
          </a:p>
          <a:p>
            <a:pPr algn="just"/>
            <a:r>
              <a:rPr lang="en-US" dirty="0" smtClean="0">
                <a:solidFill>
                  <a:srgbClr val="0070C0"/>
                </a:solidFill>
              </a:rPr>
              <a:t>-The median house value for the houses in </a:t>
            </a:r>
            <a:r>
              <a:rPr lang="en-US" i="1" dirty="0" smtClean="0">
                <a:solidFill>
                  <a:srgbClr val="0070C0"/>
                </a:solidFill>
              </a:rPr>
              <a:t>islands</a:t>
            </a:r>
            <a:r>
              <a:rPr lang="en-US" dirty="0" smtClean="0">
                <a:solidFill>
                  <a:srgbClr val="0070C0"/>
                </a:solidFill>
              </a:rPr>
              <a:t> is more than the average for the other locations.</a:t>
            </a:r>
            <a:endParaRPr lang="en-US" dirty="0">
              <a:solidFill>
                <a:srgbClr val="0070C0"/>
              </a:solidFill>
            </a:endParaRPr>
          </a:p>
        </p:txBody>
      </p:sp>
    </p:spTree>
    <p:extLst>
      <p:ext uri="{BB962C8B-B14F-4D97-AF65-F5344CB8AC3E}">
        <p14:creationId xmlns:p14="http://schemas.microsoft.com/office/powerpoint/2010/main" val="1665683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568853" y="114989"/>
            <a:ext cx="11144888" cy="400110"/>
          </a:xfrm>
          <a:prstGeom prst="rect">
            <a:avLst/>
          </a:prstGeom>
          <a:noFill/>
        </p:spPr>
        <p:txBody>
          <a:bodyPr wrap="square" rtlCol="0">
            <a:spAutoFit/>
          </a:bodyPr>
          <a:lstStyle/>
          <a:p>
            <a:r>
              <a:rPr lang="en-US" sz="2000" b="1" dirty="0" smtClean="0">
                <a:solidFill>
                  <a:schemeClr val="accent1"/>
                </a:solidFill>
              </a:rPr>
              <a:t>Visualization between Median Age Group by Ocean Proximity</a:t>
            </a:r>
            <a:endParaRPr lang="en-US" sz="20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53" y="612198"/>
            <a:ext cx="5957736" cy="46240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53" y="5414380"/>
            <a:ext cx="7696200" cy="1168400"/>
          </a:xfrm>
          <a:prstGeom prst="rect">
            <a:avLst/>
          </a:prstGeom>
        </p:spPr>
      </p:pic>
      <p:sp>
        <p:nvSpPr>
          <p:cNvPr id="5" name="TextBox 4"/>
          <p:cNvSpPr txBox="1"/>
          <p:nvPr/>
        </p:nvSpPr>
        <p:spPr>
          <a:xfrm>
            <a:off x="7303625" y="515099"/>
            <a:ext cx="4259484" cy="3416320"/>
          </a:xfrm>
          <a:prstGeom prst="rect">
            <a:avLst/>
          </a:prstGeom>
          <a:noFill/>
        </p:spPr>
        <p:txBody>
          <a:bodyPr wrap="square" rtlCol="0">
            <a:spAutoFit/>
          </a:bodyPr>
          <a:lstStyle/>
          <a:p>
            <a:pPr algn="just"/>
            <a:r>
              <a:rPr lang="en-US" b="1" dirty="0" smtClean="0">
                <a:solidFill>
                  <a:srgbClr val="0070C0"/>
                </a:solidFill>
              </a:rPr>
              <a:t>For the graph we can see that:</a:t>
            </a:r>
          </a:p>
          <a:p>
            <a:pPr algn="just"/>
            <a:endParaRPr lang="en-US" dirty="0">
              <a:solidFill>
                <a:srgbClr val="0070C0"/>
              </a:solidFill>
            </a:endParaRPr>
          </a:p>
          <a:p>
            <a:pPr algn="just"/>
            <a:r>
              <a:rPr lang="en-US" dirty="0" smtClean="0">
                <a:solidFill>
                  <a:srgbClr val="0070C0"/>
                </a:solidFill>
              </a:rPr>
              <a:t>-The houses inland are evenly divided between all age groups.</a:t>
            </a:r>
          </a:p>
          <a:p>
            <a:pPr algn="just"/>
            <a:endParaRPr lang="en-US" dirty="0" smtClean="0">
              <a:solidFill>
                <a:srgbClr val="0070C0"/>
              </a:solidFill>
            </a:endParaRPr>
          </a:p>
          <a:p>
            <a:pPr algn="just"/>
            <a:r>
              <a:rPr lang="en-US" dirty="0" smtClean="0">
                <a:solidFill>
                  <a:srgbClr val="0070C0"/>
                </a:solidFill>
              </a:rPr>
              <a:t>-The strong densities for the 0-17 age groups might indicate a presence of a school or day care centre in those blocks.</a:t>
            </a:r>
          </a:p>
          <a:p>
            <a:pPr algn="just"/>
            <a:endParaRPr lang="en-US" dirty="0" smtClean="0">
              <a:solidFill>
                <a:srgbClr val="0070C0"/>
              </a:solidFill>
            </a:endParaRPr>
          </a:p>
          <a:p>
            <a:pPr algn="just"/>
            <a:r>
              <a:rPr lang="en-US" dirty="0" smtClean="0">
                <a:solidFill>
                  <a:srgbClr val="0070C0"/>
                </a:solidFill>
              </a:rPr>
              <a:t>-We can easily see the division of clusters based on ocean proximity more clearly here.</a:t>
            </a:r>
            <a:endParaRPr lang="en-US" dirty="0">
              <a:solidFill>
                <a:srgbClr val="0070C0"/>
              </a:solidFill>
            </a:endParaRPr>
          </a:p>
        </p:txBody>
      </p:sp>
    </p:spTree>
    <p:extLst>
      <p:ext uri="{BB962C8B-B14F-4D97-AF65-F5344CB8AC3E}">
        <p14:creationId xmlns:p14="http://schemas.microsoft.com/office/powerpoint/2010/main" val="2467548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340938" y="207108"/>
            <a:ext cx="11372803" cy="400110"/>
          </a:xfrm>
          <a:prstGeom prst="rect">
            <a:avLst/>
          </a:prstGeom>
          <a:noFill/>
        </p:spPr>
        <p:txBody>
          <a:bodyPr wrap="square" rtlCol="0">
            <a:spAutoFit/>
          </a:bodyPr>
          <a:lstStyle/>
          <a:p>
            <a:r>
              <a:rPr lang="en-US" sz="2000" b="1" dirty="0" smtClean="0">
                <a:solidFill>
                  <a:schemeClr val="accent1"/>
                </a:solidFill>
              </a:rPr>
              <a:t>Visualization between Rooms Per Unit by House value to Income</a:t>
            </a:r>
            <a:endParaRPr lang="en-US" sz="20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38" y="832544"/>
            <a:ext cx="6726083" cy="46124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38" y="5762475"/>
            <a:ext cx="7861300" cy="889000"/>
          </a:xfrm>
          <a:prstGeom prst="rect">
            <a:avLst/>
          </a:prstGeom>
        </p:spPr>
      </p:pic>
      <p:sp>
        <p:nvSpPr>
          <p:cNvPr id="5" name="TextBox 4"/>
          <p:cNvSpPr txBox="1"/>
          <p:nvPr/>
        </p:nvSpPr>
        <p:spPr>
          <a:xfrm>
            <a:off x="7303625" y="481946"/>
            <a:ext cx="4502551" cy="5355312"/>
          </a:xfrm>
          <a:prstGeom prst="rect">
            <a:avLst/>
          </a:prstGeom>
          <a:noFill/>
        </p:spPr>
        <p:txBody>
          <a:bodyPr wrap="square" rtlCol="0">
            <a:spAutoFit/>
          </a:bodyPr>
          <a:lstStyle/>
          <a:p>
            <a:pPr algn="just"/>
            <a:r>
              <a:rPr lang="en-US" dirty="0" smtClean="0">
                <a:solidFill>
                  <a:srgbClr val="0070C0"/>
                </a:solidFill>
              </a:rPr>
              <a:t>-</a:t>
            </a:r>
            <a:r>
              <a:rPr lang="en-US" i="1" dirty="0" smtClean="0">
                <a:solidFill>
                  <a:srgbClr val="0070C0"/>
                </a:solidFill>
              </a:rPr>
              <a:t>House value to income </a:t>
            </a:r>
            <a:r>
              <a:rPr lang="en-US" dirty="0" smtClean="0">
                <a:solidFill>
                  <a:srgbClr val="0070C0"/>
                </a:solidFill>
              </a:rPr>
              <a:t>represents the median house value per median income.</a:t>
            </a:r>
          </a:p>
          <a:p>
            <a:pPr algn="just"/>
            <a:r>
              <a:rPr lang="en-US" dirty="0" smtClean="0">
                <a:solidFill>
                  <a:srgbClr val="0070C0"/>
                </a:solidFill>
              </a:rPr>
              <a:t>-The maximum number of rooms per unit has been limited to 5 to avoid any outliers.</a:t>
            </a:r>
          </a:p>
          <a:p>
            <a:pPr algn="just"/>
            <a:endParaRPr lang="en-US" sz="1200" dirty="0">
              <a:solidFill>
                <a:srgbClr val="0070C0"/>
              </a:solidFill>
            </a:endParaRPr>
          </a:p>
          <a:p>
            <a:pPr algn="just"/>
            <a:r>
              <a:rPr lang="en-US" b="1" dirty="0" smtClean="0">
                <a:solidFill>
                  <a:srgbClr val="0070C0"/>
                </a:solidFill>
              </a:rPr>
              <a:t>From this graph we can see that,</a:t>
            </a:r>
            <a:endParaRPr lang="en-US" dirty="0">
              <a:solidFill>
                <a:srgbClr val="0070C0"/>
              </a:solidFill>
            </a:endParaRPr>
          </a:p>
          <a:p>
            <a:pPr algn="just"/>
            <a:r>
              <a:rPr lang="en-US" dirty="0" smtClean="0">
                <a:solidFill>
                  <a:srgbClr val="0070C0"/>
                </a:solidFill>
              </a:rPr>
              <a:t>-The number of rooms per unit appear to be inversely proportional to the house value to income. This implies that as the houses get less affordable, people prefer to take less rooms.</a:t>
            </a:r>
          </a:p>
          <a:p>
            <a:pPr algn="just"/>
            <a:endParaRPr lang="en-US" dirty="0">
              <a:solidFill>
                <a:srgbClr val="0070C0"/>
              </a:solidFill>
            </a:endParaRPr>
          </a:p>
          <a:p>
            <a:pPr algn="just"/>
            <a:r>
              <a:rPr lang="en-US" dirty="0" smtClean="0">
                <a:solidFill>
                  <a:srgbClr val="0070C0"/>
                </a:solidFill>
              </a:rPr>
              <a:t>-The is less variation in house value to income for the blocks in </a:t>
            </a:r>
            <a:r>
              <a:rPr lang="en-US" i="1" dirty="0" smtClean="0">
                <a:solidFill>
                  <a:srgbClr val="0070C0"/>
                </a:solidFill>
              </a:rPr>
              <a:t>inland</a:t>
            </a:r>
            <a:r>
              <a:rPr lang="en-US" dirty="0" smtClean="0">
                <a:solidFill>
                  <a:srgbClr val="0070C0"/>
                </a:solidFill>
              </a:rPr>
              <a:t> as compared to the other locations.</a:t>
            </a:r>
          </a:p>
          <a:p>
            <a:pPr algn="just"/>
            <a:endParaRPr lang="en-US" dirty="0">
              <a:solidFill>
                <a:srgbClr val="0070C0"/>
              </a:solidFill>
            </a:endParaRPr>
          </a:p>
          <a:p>
            <a:pPr algn="just"/>
            <a:r>
              <a:rPr lang="en-US" dirty="0" smtClean="0">
                <a:solidFill>
                  <a:srgbClr val="0070C0"/>
                </a:solidFill>
              </a:rPr>
              <a:t>-The outliers imply that there are some houses for which the house values are much higher than the income.</a:t>
            </a:r>
            <a:endParaRPr lang="en-US" dirty="0">
              <a:solidFill>
                <a:srgbClr val="0070C0"/>
              </a:solidFill>
            </a:endParaRPr>
          </a:p>
        </p:txBody>
      </p:sp>
    </p:spTree>
    <p:extLst>
      <p:ext uri="{BB962C8B-B14F-4D97-AF65-F5344CB8AC3E}">
        <p14:creationId xmlns:p14="http://schemas.microsoft.com/office/powerpoint/2010/main" val="417219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34049" y="412081"/>
            <a:ext cx="4653023" cy="830997"/>
          </a:xfrm>
          <a:prstGeom prst="rect">
            <a:avLst/>
          </a:prstGeom>
          <a:noFill/>
        </p:spPr>
        <p:txBody>
          <a:bodyPr wrap="square" rtlCol="0">
            <a:spAutoFit/>
          </a:bodyPr>
          <a:lstStyle/>
          <a:p>
            <a:pPr algn="ctr"/>
            <a:r>
              <a:rPr lang="en-US" sz="3200" b="1" dirty="0" smtClean="0">
                <a:solidFill>
                  <a:schemeClr val="accent1"/>
                </a:solidFill>
              </a:rPr>
              <a:t>Linear Modelling</a:t>
            </a:r>
          </a:p>
          <a:p>
            <a:pPr algn="ctr"/>
            <a:r>
              <a:rPr lang="en-US" sz="1600" i="1" dirty="0" smtClean="0">
                <a:solidFill>
                  <a:srgbClr val="0070C0"/>
                </a:solidFill>
              </a:rPr>
              <a:t>(for each cluster)</a:t>
            </a:r>
            <a:endParaRPr lang="en-US" sz="1600" i="1" dirty="0">
              <a:solidFill>
                <a:srgbClr val="0070C0"/>
              </a:solidFill>
            </a:endParaRPr>
          </a:p>
        </p:txBody>
      </p:sp>
      <p:sp>
        <p:nvSpPr>
          <p:cNvPr id="6" name="TextBox 5"/>
          <p:cNvSpPr txBox="1"/>
          <p:nvPr/>
        </p:nvSpPr>
        <p:spPr>
          <a:xfrm>
            <a:off x="434050" y="1294989"/>
            <a:ext cx="4653022" cy="4832092"/>
          </a:xfrm>
          <a:prstGeom prst="rect">
            <a:avLst/>
          </a:prstGeom>
          <a:noFill/>
        </p:spPr>
        <p:txBody>
          <a:bodyPr wrap="square" rtlCol="0">
            <a:spAutoFit/>
          </a:bodyPr>
          <a:lstStyle/>
          <a:p>
            <a:pPr algn="just"/>
            <a:r>
              <a:rPr lang="en-US" sz="2800" b="1" dirty="0" smtClean="0">
                <a:solidFill>
                  <a:schemeClr val="accent1"/>
                </a:solidFill>
              </a:rPr>
              <a:t>Step 1: Checking correlations cluster wise</a:t>
            </a:r>
          </a:p>
          <a:p>
            <a:pPr algn="just"/>
            <a:endParaRPr lang="en-US" dirty="0">
              <a:solidFill>
                <a:srgbClr val="0070C0"/>
              </a:solidFill>
            </a:endParaRPr>
          </a:p>
          <a:p>
            <a:pPr algn="just"/>
            <a:r>
              <a:rPr lang="en-US" dirty="0">
                <a:solidFill>
                  <a:srgbClr val="0070C0"/>
                </a:solidFill>
              </a:rPr>
              <a:t>-We first create different data frames for each cluster.</a:t>
            </a:r>
          </a:p>
          <a:p>
            <a:pPr algn="just"/>
            <a:endParaRPr lang="en-US" dirty="0">
              <a:solidFill>
                <a:srgbClr val="0070C0"/>
              </a:solidFill>
            </a:endParaRPr>
          </a:p>
          <a:p>
            <a:pPr algn="just"/>
            <a:r>
              <a:rPr lang="en-US" dirty="0">
                <a:solidFill>
                  <a:srgbClr val="0070C0"/>
                </a:solidFill>
              </a:rPr>
              <a:t>-We then create a function (</a:t>
            </a:r>
            <a:r>
              <a:rPr lang="en-US" dirty="0" err="1">
                <a:solidFill>
                  <a:srgbClr val="0070C0"/>
                </a:solidFill>
              </a:rPr>
              <a:t>get_cluster</a:t>
            </a:r>
            <a:r>
              <a:rPr lang="en-US" dirty="0">
                <a:solidFill>
                  <a:srgbClr val="0070C0"/>
                </a:solidFill>
              </a:rPr>
              <a:t>) to create a data frame that we will use to check correlations.</a:t>
            </a:r>
          </a:p>
          <a:p>
            <a:pPr algn="just"/>
            <a:endParaRPr lang="en-US" dirty="0">
              <a:solidFill>
                <a:srgbClr val="0070C0"/>
              </a:solidFill>
            </a:endParaRPr>
          </a:p>
          <a:p>
            <a:pPr algn="just"/>
            <a:r>
              <a:rPr lang="en-US" dirty="0">
                <a:solidFill>
                  <a:srgbClr val="0070C0"/>
                </a:solidFill>
              </a:rPr>
              <a:t>-We create data frames with all the relevant variables using the above function.</a:t>
            </a:r>
          </a:p>
          <a:p>
            <a:pPr algn="just"/>
            <a:endParaRPr lang="en-US" dirty="0">
              <a:solidFill>
                <a:srgbClr val="0070C0"/>
              </a:solidFill>
            </a:endParaRPr>
          </a:p>
          <a:p>
            <a:pPr algn="just"/>
            <a:r>
              <a:rPr lang="en-US" dirty="0">
                <a:solidFill>
                  <a:srgbClr val="0070C0"/>
                </a:solidFill>
              </a:rPr>
              <a:t>-We get the correlation heat map for all the data frames based on clusters by using the </a:t>
            </a:r>
            <a:r>
              <a:rPr lang="en-US" dirty="0" err="1">
                <a:solidFill>
                  <a:srgbClr val="0070C0"/>
                </a:solidFill>
              </a:rPr>
              <a:t>ggcor</a:t>
            </a:r>
            <a:r>
              <a:rPr lang="en-US" dirty="0">
                <a:solidFill>
                  <a:srgbClr val="0070C0"/>
                </a:solidFill>
              </a:rPr>
              <a:t>() function</a:t>
            </a:r>
            <a:r>
              <a:rPr lang="en-US" dirty="0" smtClean="0">
                <a:solidFill>
                  <a:srgbClr val="0070C0"/>
                </a:solidFill>
              </a:rPr>
              <a:t>.</a:t>
            </a:r>
            <a:endParaRPr lang="en-US" dirty="0">
              <a:solidFill>
                <a:srgbClr val="0070C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7423" y="412081"/>
            <a:ext cx="5930900" cy="5715000"/>
          </a:xfrm>
          <a:prstGeom prst="rect">
            <a:avLst/>
          </a:prstGeom>
        </p:spPr>
      </p:pic>
    </p:spTree>
    <p:extLst>
      <p:ext uri="{BB962C8B-B14F-4D97-AF65-F5344CB8AC3E}">
        <p14:creationId xmlns:p14="http://schemas.microsoft.com/office/powerpoint/2010/main" val="541392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51413" y="462987"/>
            <a:ext cx="5451676" cy="523220"/>
          </a:xfrm>
          <a:prstGeom prst="rect">
            <a:avLst/>
          </a:prstGeom>
          <a:noFill/>
        </p:spPr>
        <p:txBody>
          <a:bodyPr wrap="square" rtlCol="0">
            <a:spAutoFit/>
          </a:bodyPr>
          <a:lstStyle/>
          <a:p>
            <a:pPr algn="ctr"/>
            <a:r>
              <a:rPr lang="en-US" sz="2800" b="1" dirty="0" smtClean="0">
                <a:solidFill>
                  <a:schemeClr val="accent1"/>
                </a:solidFill>
              </a:rPr>
              <a:t>Correlation </a:t>
            </a:r>
            <a:r>
              <a:rPr lang="mr-IN" sz="2800" b="1" dirty="0" smtClean="0">
                <a:solidFill>
                  <a:schemeClr val="accent1"/>
                </a:solidFill>
              </a:rPr>
              <a:t>–</a:t>
            </a:r>
            <a:r>
              <a:rPr lang="en-US" sz="2800" b="1" dirty="0" smtClean="0">
                <a:solidFill>
                  <a:schemeClr val="accent1"/>
                </a:solidFill>
              </a:rPr>
              <a:t> Cluster 1</a:t>
            </a:r>
            <a:endParaRPr lang="en-US" sz="2800" b="1"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13" y="1481560"/>
            <a:ext cx="5610476" cy="474562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920" y="1481560"/>
            <a:ext cx="5718222" cy="4745620"/>
          </a:xfrm>
          <a:prstGeom prst="rect">
            <a:avLst/>
          </a:prstGeom>
        </p:spPr>
      </p:pic>
      <p:sp>
        <p:nvSpPr>
          <p:cNvPr id="7" name="TextBox 6"/>
          <p:cNvSpPr txBox="1"/>
          <p:nvPr/>
        </p:nvSpPr>
        <p:spPr>
          <a:xfrm>
            <a:off x="6204920" y="462987"/>
            <a:ext cx="5451676" cy="523220"/>
          </a:xfrm>
          <a:prstGeom prst="rect">
            <a:avLst/>
          </a:prstGeom>
          <a:noFill/>
        </p:spPr>
        <p:txBody>
          <a:bodyPr wrap="square" rtlCol="0">
            <a:spAutoFit/>
          </a:bodyPr>
          <a:lstStyle/>
          <a:p>
            <a:pPr algn="ctr"/>
            <a:r>
              <a:rPr lang="en-US" sz="2800" b="1" dirty="0" smtClean="0">
                <a:solidFill>
                  <a:schemeClr val="accent1"/>
                </a:solidFill>
              </a:rPr>
              <a:t>Correlation </a:t>
            </a:r>
            <a:r>
              <a:rPr lang="mr-IN" sz="2800" b="1" dirty="0" smtClean="0">
                <a:solidFill>
                  <a:schemeClr val="accent1"/>
                </a:solidFill>
              </a:rPr>
              <a:t>–</a:t>
            </a:r>
            <a:r>
              <a:rPr lang="en-US" sz="2800" b="1" dirty="0" smtClean="0">
                <a:solidFill>
                  <a:schemeClr val="accent1"/>
                </a:solidFill>
              </a:rPr>
              <a:t> Cluster 2</a:t>
            </a:r>
            <a:endParaRPr lang="en-US" sz="2800" b="1" dirty="0">
              <a:solidFill>
                <a:schemeClr val="accent1"/>
              </a:solidFill>
            </a:endParaRPr>
          </a:p>
        </p:txBody>
      </p:sp>
    </p:spTree>
    <p:extLst>
      <p:ext uri="{BB962C8B-B14F-4D97-AF65-F5344CB8AC3E}">
        <p14:creationId xmlns:p14="http://schemas.microsoft.com/office/powerpoint/2010/main" val="10799158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51413" y="462987"/>
            <a:ext cx="5451676" cy="523220"/>
          </a:xfrm>
          <a:prstGeom prst="rect">
            <a:avLst/>
          </a:prstGeom>
          <a:noFill/>
        </p:spPr>
        <p:txBody>
          <a:bodyPr wrap="square" rtlCol="0">
            <a:spAutoFit/>
          </a:bodyPr>
          <a:lstStyle/>
          <a:p>
            <a:pPr algn="ctr"/>
            <a:r>
              <a:rPr lang="en-US" sz="2800" b="1" dirty="0" smtClean="0">
                <a:solidFill>
                  <a:schemeClr val="accent1"/>
                </a:solidFill>
              </a:rPr>
              <a:t>Correlation </a:t>
            </a:r>
            <a:r>
              <a:rPr lang="mr-IN" sz="2800" b="1" dirty="0" smtClean="0">
                <a:solidFill>
                  <a:schemeClr val="accent1"/>
                </a:solidFill>
              </a:rPr>
              <a:t>–</a:t>
            </a:r>
            <a:r>
              <a:rPr lang="en-US" sz="2800" b="1" dirty="0" smtClean="0">
                <a:solidFill>
                  <a:schemeClr val="accent1"/>
                </a:solidFill>
              </a:rPr>
              <a:t> Cluster 3</a:t>
            </a:r>
            <a:endParaRPr lang="en-US" sz="2800" b="1" dirty="0">
              <a:solidFill>
                <a:schemeClr val="accent1"/>
              </a:solidFill>
            </a:endParaRPr>
          </a:p>
        </p:txBody>
      </p:sp>
      <p:sp>
        <p:nvSpPr>
          <p:cNvPr id="7" name="TextBox 6"/>
          <p:cNvSpPr txBox="1"/>
          <p:nvPr/>
        </p:nvSpPr>
        <p:spPr>
          <a:xfrm>
            <a:off x="6204920" y="462987"/>
            <a:ext cx="5451676" cy="523220"/>
          </a:xfrm>
          <a:prstGeom prst="rect">
            <a:avLst/>
          </a:prstGeom>
          <a:noFill/>
        </p:spPr>
        <p:txBody>
          <a:bodyPr wrap="square" rtlCol="0">
            <a:spAutoFit/>
          </a:bodyPr>
          <a:lstStyle/>
          <a:p>
            <a:pPr algn="ctr"/>
            <a:r>
              <a:rPr lang="en-US" sz="2800" b="1" dirty="0" smtClean="0">
                <a:solidFill>
                  <a:schemeClr val="accent1"/>
                </a:solidFill>
              </a:rPr>
              <a:t>Correlation </a:t>
            </a:r>
            <a:r>
              <a:rPr lang="mr-IN" sz="2800" b="1" dirty="0" smtClean="0">
                <a:solidFill>
                  <a:schemeClr val="accent1"/>
                </a:solidFill>
              </a:rPr>
              <a:t>–</a:t>
            </a:r>
            <a:r>
              <a:rPr lang="en-US" sz="2800" b="1" dirty="0" smtClean="0">
                <a:solidFill>
                  <a:schemeClr val="accent1"/>
                </a:solidFill>
              </a:rPr>
              <a:t> Cluster 4</a:t>
            </a:r>
            <a:endParaRPr lang="en-US" sz="2800" b="1"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13" y="1481560"/>
            <a:ext cx="5647345" cy="47456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920" y="1481560"/>
            <a:ext cx="5737696" cy="4827701"/>
          </a:xfrm>
          <a:prstGeom prst="rect">
            <a:avLst/>
          </a:prstGeom>
        </p:spPr>
      </p:pic>
    </p:spTree>
    <p:extLst>
      <p:ext uri="{BB962C8B-B14F-4D97-AF65-F5344CB8AC3E}">
        <p14:creationId xmlns:p14="http://schemas.microsoft.com/office/powerpoint/2010/main" val="1443680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671332" y="741439"/>
            <a:ext cx="5034987" cy="523220"/>
          </a:xfrm>
          <a:prstGeom prst="rect">
            <a:avLst/>
          </a:prstGeom>
          <a:noFill/>
        </p:spPr>
        <p:txBody>
          <a:bodyPr wrap="square" rtlCol="0">
            <a:spAutoFit/>
          </a:bodyPr>
          <a:lstStyle/>
          <a:p>
            <a:r>
              <a:rPr lang="en-US" sz="2800" b="1" dirty="0" smtClean="0">
                <a:solidFill>
                  <a:schemeClr val="accent1"/>
                </a:solidFill>
              </a:rPr>
              <a:t>Step 2: Checking Significance</a:t>
            </a:r>
            <a:endParaRPr lang="en-US" sz="2800" b="1"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32" y="2801073"/>
            <a:ext cx="8947231" cy="3037134"/>
          </a:xfrm>
          <a:prstGeom prst="rect">
            <a:avLst/>
          </a:prstGeom>
        </p:spPr>
      </p:pic>
      <p:sp>
        <p:nvSpPr>
          <p:cNvPr id="8" name="TextBox 7"/>
          <p:cNvSpPr txBox="1"/>
          <p:nvPr/>
        </p:nvSpPr>
        <p:spPr>
          <a:xfrm>
            <a:off x="671331" y="1432701"/>
            <a:ext cx="8947231" cy="1200329"/>
          </a:xfrm>
          <a:prstGeom prst="rect">
            <a:avLst/>
          </a:prstGeom>
          <a:noFill/>
        </p:spPr>
        <p:txBody>
          <a:bodyPr wrap="square" rtlCol="0">
            <a:spAutoFit/>
          </a:bodyPr>
          <a:lstStyle/>
          <a:p>
            <a:pPr algn="just"/>
            <a:r>
              <a:rPr lang="en-US" dirty="0" smtClean="0">
                <a:solidFill>
                  <a:srgbClr val="0070C0"/>
                </a:solidFill>
              </a:rPr>
              <a:t>Our aim is to predict the median house value for a particular area in California.</a:t>
            </a:r>
          </a:p>
          <a:p>
            <a:pPr algn="just"/>
            <a:endParaRPr lang="en-US" dirty="0">
              <a:solidFill>
                <a:srgbClr val="0070C0"/>
              </a:solidFill>
            </a:endParaRPr>
          </a:p>
          <a:p>
            <a:pPr algn="just"/>
            <a:r>
              <a:rPr lang="en-US" dirty="0" smtClean="0">
                <a:solidFill>
                  <a:srgbClr val="0070C0"/>
                </a:solidFill>
              </a:rPr>
              <a:t>Let us check the significance of Median Income, Persons Per Household and Rooms Per </a:t>
            </a:r>
            <a:r>
              <a:rPr lang="en-US" dirty="0">
                <a:solidFill>
                  <a:srgbClr val="0070C0"/>
                </a:solidFill>
              </a:rPr>
              <a:t>U</a:t>
            </a:r>
            <a:r>
              <a:rPr lang="en-US" dirty="0" smtClean="0">
                <a:solidFill>
                  <a:srgbClr val="0070C0"/>
                </a:solidFill>
              </a:rPr>
              <a:t>nit on the Median House Value so that we can keep the relevant variables in our linear model.</a:t>
            </a:r>
            <a:endParaRPr lang="en-US" dirty="0">
              <a:solidFill>
                <a:srgbClr val="0070C0"/>
              </a:solidFill>
            </a:endParaRPr>
          </a:p>
        </p:txBody>
      </p:sp>
    </p:spTree>
    <p:extLst>
      <p:ext uri="{BB962C8B-B14F-4D97-AF65-F5344CB8AC3E}">
        <p14:creationId xmlns:p14="http://schemas.microsoft.com/office/powerpoint/2010/main" val="1049413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90" y="1014681"/>
            <a:ext cx="3968991" cy="5623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645" y="1014681"/>
            <a:ext cx="4031570" cy="5623400"/>
          </a:xfrm>
          <a:prstGeom prst="rect">
            <a:avLst/>
          </a:prstGeom>
        </p:spPr>
      </p:pic>
      <p:sp>
        <p:nvSpPr>
          <p:cNvPr id="6" name="TextBox 5"/>
          <p:cNvSpPr txBox="1"/>
          <p:nvPr/>
        </p:nvSpPr>
        <p:spPr>
          <a:xfrm>
            <a:off x="383090" y="196769"/>
            <a:ext cx="8383089" cy="707886"/>
          </a:xfrm>
          <a:prstGeom prst="rect">
            <a:avLst/>
          </a:prstGeom>
          <a:noFill/>
        </p:spPr>
        <p:txBody>
          <a:bodyPr wrap="square" rtlCol="0">
            <a:spAutoFit/>
          </a:bodyPr>
          <a:lstStyle/>
          <a:p>
            <a:pPr algn="just"/>
            <a:r>
              <a:rPr lang="en-US" sz="2000" b="1" dirty="0" smtClean="0">
                <a:solidFill>
                  <a:schemeClr val="accent1"/>
                </a:solidFill>
              </a:rPr>
              <a:t>Significance of Median Income, Persons per Household and Rooms Per Unit on Median House Value for models with Cluster 1 and Cluster 2 respectively</a:t>
            </a:r>
            <a:endParaRPr lang="en-US" sz="2000" b="1" dirty="0">
              <a:solidFill>
                <a:schemeClr val="accent1"/>
              </a:solidFill>
            </a:endParaRPr>
          </a:p>
        </p:txBody>
      </p:sp>
      <p:sp>
        <p:nvSpPr>
          <p:cNvPr id="7" name="TextBox 6"/>
          <p:cNvSpPr txBox="1"/>
          <p:nvPr/>
        </p:nvSpPr>
        <p:spPr>
          <a:xfrm>
            <a:off x="9096779" y="987640"/>
            <a:ext cx="2836720" cy="5632311"/>
          </a:xfrm>
          <a:prstGeom prst="rect">
            <a:avLst/>
          </a:prstGeom>
          <a:noFill/>
        </p:spPr>
        <p:txBody>
          <a:bodyPr wrap="square" rtlCol="0">
            <a:spAutoFit/>
          </a:bodyPr>
          <a:lstStyle/>
          <a:p>
            <a:pPr algn="just"/>
            <a:r>
              <a:rPr lang="en-US" b="1" dirty="0">
                <a:solidFill>
                  <a:srgbClr val="0070C0"/>
                </a:solidFill>
              </a:rPr>
              <a:t>From the results on the left we see that:</a:t>
            </a:r>
          </a:p>
          <a:p>
            <a:pPr algn="just"/>
            <a:endParaRPr lang="en-US" dirty="0">
              <a:solidFill>
                <a:srgbClr val="0070C0"/>
              </a:solidFill>
            </a:endParaRPr>
          </a:p>
          <a:p>
            <a:pPr algn="just"/>
            <a:r>
              <a:rPr lang="en-US" dirty="0">
                <a:solidFill>
                  <a:srgbClr val="0070C0"/>
                </a:solidFill>
              </a:rPr>
              <a:t>-Median Income and Rooms per unit have a low p-value for both Model </a:t>
            </a:r>
            <a:r>
              <a:rPr lang="en-US" dirty="0" smtClean="0">
                <a:solidFill>
                  <a:srgbClr val="0070C0"/>
                </a:solidFill>
              </a:rPr>
              <a:t>1 </a:t>
            </a:r>
            <a:r>
              <a:rPr lang="en-US" dirty="0">
                <a:solidFill>
                  <a:srgbClr val="0070C0"/>
                </a:solidFill>
              </a:rPr>
              <a:t>and Model </a:t>
            </a:r>
            <a:r>
              <a:rPr lang="en-US" dirty="0" smtClean="0">
                <a:solidFill>
                  <a:srgbClr val="0070C0"/>
                </a:solidFill>
              </a:rPr>
              <a:t>2 </a:t>
            </a:r>
            <a:r>
              <a:rPr lang="en-US" dirty="0">
                <a:solidFill>
                  <a:srgbClr val="0070C0"/>
                </a:solidFill>
              </a:rPr>
              <a:t>and are thus statistically significant for predicting the median house value.</a:t>
            </a:r>
          </a:p>
          <a:p>
            <a:pPr algn="just"/>
            <a:endParaRPr lang="en-US" dirty="0">
              <a:solidFill>
                <a:srgbClr val="0070C0"/>
              </a:solidFill>
            </a:endParaRPr>
          </a:p>
          <a:p>
            <a:pPr algn="just"/>
            <a:r>
              <a:rPr lang="en-US" dirty="0">
                <a:solidFill>
                  <a:srgbClr val="0070C0"/>
                </a:solidFill>
              </a:rPr>
              <a:t>-Persons Per Household has a high p-value for Model </a:t>
            </a:r>
            <a:r>
              <a:rPr lang="en-US" dirty="0" smtClean="0">
                <a:solidFill>
                  <a:srgbClr val="0070C0"/>
                </a:solidFill>
              </a:rPr>
              <a:t>1 </a:t>
            </a:r>
            <a:r>
              <a:rPr lang="en-US" dirty="0">
                <a:solidFill>
                  <a:srgbClr val="0070C0"/>
                </a:solidFill>
              </a:rPr>
              <a:t>and low for Model </a:t>
            </a:r>
            <a:r>
              <a:rPr lang="en-US" dirty="0" smtClean="0">
                <a:solidFill>
                  <a:srgbClr val="0070C0"/>
                </a:solidFill>
              </a:rPr>
              <a:t>2 </a:t>
            </a:r>
            <a:r>
              <a:rPr lang="en-US" dirty="0">
                <a:solidFill>
                  <a:srgbClr val="0070C0"/>
                </a:solidFill>
              </a:rPr>
              <a:t>and thus we will not include it in our regression model for Model </a:t>
            </a:r>
            <a:r>
              <a:rPr lang="en-US" dirty="0" smtClean="0">
                <a:solidFill>
                  <a:srgbClr val="0070C0"/>
                </a:solidFill>
              </a:rPr>
              <a:t>1 </a:t>
            </a:r>
            <a:r>
              <a:rPr lang="en-US" dirty="0">
                <a:solidFill>
                  <a:srgbClr val="0070C0"/>
                </a:solidFill>
              </a:rPr>
              <a:t>as it is not statistically significant for predicting the median house value but include it in Model </a:t>
            </a:r>
            <a:r>
              <a:rPr lang="en-US" dirty="0" smtClean="0">
                <a:solidFill>
                  <a:srgbClr val="0070C0"/>
                </a:solidFill>
              </a:rPr>
              <a:t>2.</a:t>
            </a:r>
            <a:endParaRPr lang="en-US" dirty="0">
              <a:solidFill>
                <a:srgbClr val="0070C0"/>
              </a:solidFill>
            </a:endParaRPr>
          </a:p>
        </p:txBody>
      </p:sp>
    </p:spTree>
    <p:extLst>
      <p:ext uri="{BB962C8B-B14F-4D97-AF65-F5344CB8AC3E}">
        <p14:creationId xmlns:p14="http://schemas.microsoft.com/office/powerpoint/2010/main" val="530878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6234" y="110484"/>
            <a:ext cx="8213203" cy="838642"/>
          </a:xfrm>
        </p:spPr>
        <p:txBody>
          <a:bodyPr>
            <a:normAutofit/>
          </a:bodyPr>
          <a:lstStyle/>
          <a:p>
            <a:r>
              <a:rPr lang="en-US" sz="3600" b="1" dirty="0" smtClean="0">
                <a:solidFill>
                  <a:schemeClr val="accent1"/>
                </a:solidFill>
                <a:latin typeface="+mn-lt"/>
              </a:rPr>
              <a:t>Data Overview</a:t>
            </a:r>
            <a:endParaRPr lang="en-US" sz="3600" b="1" dirty="0">
              <a:solidFill>
                <a:schemeClr val="accent1"/>
              </a:solidFill>
              <a:latin typeface="+mn-lt"/>
            </a:endParaRPr>
          </a:p>
        </p:txBody>
      </p:sp>
      <p:sp>
        <p:nvSpPr>
          <p:cNvPr id="3" name="Content Placeholder 2"/>
          <p:cNvSpPr>
            <a:spLocks noGrp="1"/>
          </p:cNvSpPr>
          <p:nvPr>
            <p:ph idx="1"/>
          </p:nvPr>
        </p:nvSpPr>
        <p:spPr>
          <a:xfrm>
            <a:off x="456234" y="868101"/>
            <a:ext cx="11153174" cy="5274137"/>
          </a:xfrm>
        </p:spPr>
        <p:txBody>
          <a:bodyPr>
            <a:normAutofit/>
          </a:bodyPr>
          <a:lstStyle/>
          <a:p>
            <a:pPr algn="just"/>
            <a:r>
              <a:rPr lang="en-US" sz="1800" dirty="0" smtClean="0">
                <a:solidFill>
                  <a:schemeClr val="accent5">
                    <a:lumMod val="75000"/>
                  </a:schemeClr>
                </a:solidFill>
              </a:rPr>
              <a:t>The data contains 20640 observations of 10 variables.</a:t>
            </a:r>
          </a:p>
          <a:p>
            <a:pPr algn="just"/>
            <a:r>
              <a:rPr lang="en-US" sz="1800" dirty="0" smtClean="0">
                <a:solidFill>
                  <a:schemeClr val="accent5">
                    <a:lumMod val="75000"/>
                  </a:schemeClr>
                </a:solidFill>
              </a:rPr>
              <a:t>Each row pertains to a block of houses and the median values are used to represent these groups of houses in close proximity to one another.</a:t>
            </a:r>
            <a:endParaRPr lang="en-US" sz="1800" dirty="0">
              <a:solidFill>
                <a:schemeClr val="accent5">
                  <a:lumMod val="75000"/>
                </a:schemeClr>
              </a:solidFill>
            </a:endParaRPr>
          </a:p>
          <a:p>
            <a:pPr algn="just"/>
            <a:r>
              <a:rPr lang="en-US" sz="1800" b="1" dirty="0" smtClean="0">
                <a:solidFill>
                  <a:schemeClr val="accent5">
                    <a:lumMod val="75000"/>
                  </a:schemeClr>
                </a:solidFill>
              </a:rPr>
              <a:t>Our aim is to predict the median house value for a particular block in California</a:t>
            </a:r>
          </a:p>
          <a:p>
            <a:pPr algn="just"/>
            <a:endParaRPr lang="en-US" sz="1800" dirty="0" smtClean="0">
              <a:solidFill>
                <a:schemeClr val="accent5">
                  <a:lumMod val="75000"/>
                </a:schemeClr>
              </a:solidFill>
            </a:endParaRPr>
          </a:p>
          <a:p>
            <a:pPr algn="just"/>
            <a:endParaRPr lang="en-US" sz="1800" dirty="0" smtClean="0">
              <a:solidFill>
                <a:schemeClr val="accent5">
                  <a:lumMod val="75000"/>
                </a:schemeClr>
              </a:solidFill>
            </a:endParaRPr>
          </a:p>
          <a:p>
            <a:pPr algn="just"/>
            <a:endParaRPr lang="en-US" sz="1800" dirty="0">
              <a:solidFill>
                <a:schemeClr val="accent5">
                  <a:lumMod val="7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34" y="2217896"/>
            <a:ext cx="9879958" cy="4549085"/>
          </a:xfrm>
          <a:prstGeom prst="rect">
            <a:avLst/>
          </a:prstGeom>
        </p:spPr>
      </p:pic>
    </p:spTree>
    <p:extLst>
      <p:ext uri="{BB962C8B-B14F-4D97-AF65-F5344CB8AC3E}">
        <p14:creationId xmlns:p14="http://schemas.microsoft.com/office/powerpoint/2010/main" val="1103947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383090" y="196769"/>
            <a:ext cx="8383089" cy="707886"/>
          </a:xfrm>
          <a:prstGeom prst="rect">
            <a:avLst/>
          </a:prstGeom>
          <a:noFill/>
        </p:spPr>
        <p:txBody>
          <a:bodyPr wrap="square" rtlCol="0">
            <a:spAutoFit/>
          </a:bodyPr>
          <a:lstStyle/>
          <a:p>
            <a:pPr algn="just"/>
            <a:r>
              <a:rPr lang="en-US" sz="2000" b="1" dirty="0" smtClean="0">
                <a:solidFill>
                  <a:schemeClr val="accent1"/>
                </a:solidFill>
              </a:rPr>
              <a:t>Significance of Median Income, Persons per Household and Rooms Per Unit on Median House Value for models with Cluster 3 and Cluster 4 respectively</a:t>
            </a:r>
            <a:endParaRPr lang="en-US" sz="2000" b="1" dirty="0">
              <a:solidFill>
                <a:schemeClr val="accent1"/>
              </a:solidFill>
            </a:endParaRPr>
          </a:p>
        </p:txBody>
      </p:sp>
      <p:sp>
        <p:nvSpPr>
          <p:cNvPr id="7" name="TextBox 6"/>
          <p:cNvSpPr txBox="1"/>
          <p:nvPr/>
        </p:nvSpPr>
        <p:spPr>
          <a:xfrm>
            <a:off x="9096778" y="987640"/>
            <a:ext cx="2836721" cy="5632311"/>
          </a:xfrm>
          <a:prstGeom prst="rect">
            <a:avLst/>
          </a:prstGeom>
          <a:noFill/>
        </p:spPr>
        <p:txBody>
          <a:bodyPr wrap="square" rtlCol="0">
            <a:spAutoFit/>
          </a:bodyPr>
          <a:lstStyle/>
          <a:p>
            <a:pPr algn="just"/>
            <a:r>
              <a:rPr lang="en-US" b="1" dirty="0" smtClean="0">
                <a:solidFill>
                  <a:srgbClr val="0070C0"/>
                </a:solidFill>
              </a:rPr>
              <a:t>From the results on the left we see that:</a:t>
            </a:r>
          </a:p>
          <a:p>
            <a:pPr algn="just"/>
            <a:endParaRPr lang="en-US" dirty="0">
              <a:solidFill>
                <a:srgbClr val="0070C0"/>
              </a:solidFill>
            </a:endParaRPr>
          </a:p>
          <a:p>
            <a:pPr algn="just"/>
            <a:r>
              <a:rPr lang="en-US" dirty="0" smtClean="0">
                <a:solidFill>
                  <a:srgbClr val="0070C0"/>
                </a:solidFill>
              </a:rPr>
              <a:t>-Median Income and Rooms per unit have a low p-value for both Model 3 and Model 4 and are thus statistically significant for predicting the median house value.</a:t>
            </a:r>
          </a:p>
          <a:p>
            <a:pPr algn="just"/>
            <a:endParaRPr lang="en-US" dirty="0">
              <a:solidFill>
                <a:srgbClr val="0070C0"/>
              </a:solidFill>
            </a:endParaRPr>
          </a:p>
          <a:p>
            <a:pPr algn="just"/>
            <a:r>
              <a:rPr lang="en-US" dirty="0" smtClean="0">
                <a:solidFill>
                  <a:srgbClr val="0070C0"/>
                </a:solidFill>
              </a:rPr>
              <a:t>-Persons Per Household has a high p-value for Model 3 and low for Model 4 and thus we will not include it in our regression model for Model 3 as it is not statistically significant for predicting the median house value but include it in Model 4.</a:t>
            </a:r>
            <a:endParaRPr lang="en-US" dirty="0">
              <a:solidFill>
                <a:srgbClr val="0070C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48" y="1014681"/>
            <a:ext cx="3941933" cy="56234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455" y="1014681"/>
            <a:ext cx="3987949" cy="5629576"/>
          </a:xfrm>
          <a:prstGeom prst="rect">
            <a:avLst/>
          </a:prstGeom>
        </p:spPr>
      </p:pic>
    </p:spTree>
    <p:extLst>
      <p:ext uri="{BB962C8B-B14F-4D97-AF65-F5344CB8AC3E}">
        <p14:creationId xmlns:p14="http://schemas.microsoft.com/office/powerpoint/2010/main" val="1503976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86137" y="2726330"/>
            <a:ext cx="4247908" cy="2308324"/>
          </a:xfrm>
          <a:prstGeom prst="rect">
            <a:avLst/>
          </a:prstGeom>
          <a:noFill/>
        </p:spPr>
        <p:txBody>
          <a:bodyPr wrap="square" rtlCol="0">
            <a:spAutoFit/>
          </a:bodyPr>
          <a:lstStyle/>
          <a:p>
            <a:pPr algn="just"/>
            <a:endParaRPr lang="en-US" dirty="0">
              <a:solidFill>
                <a:srgbClr val="0070C0"/>
              </a:solidFill>
            </a:endParaRPr>
          </a:p>
          <a:p>
            <a:pPr algn="just"/>
            <a:r>
              <a:rPr lang="en-US" dirty="0" smtClean="0">
                <a:solidFill>
                  <a:srgbClr val="0070C0"/>
                </a:solidFill>
              </a:rPr>
              <a:t>-We thus create a function for linear modelling with persons per households</a:t>
            </a:r>
          </a:p>
          <a:p>
            <a:pPr algn="just"/>
            <a:r>
              <a:rPr lang="en-US" dirty="0">
                <a:solidFill>
                  <a:srgbClr val="0070C0"/>
                </a:solidFill>
              </a:rPr>
              <a:t>a</a:t>
            </a:r>
            <a:r>
              <a:rPr lang="en-US" dirty="0" smtClean="0">
                <a:solidFill>
                  <a:srgbClr val="0070C0"/>
                </a:solidFill>
              </a:rPr>
              <a:t>nd without persons per households</a:t>
            </a:r>
          </a:p>
          <a:p>
            <a:pPr algn="just"/>
            <a:endParaRPr lang="en-US" dirty="0">
              <a:solidFill>
                <a:srgbClr val="0070C0"/>
              </a:solidFill>
            </a:endParaRPr>
          </a:p>
          <a:p>
            <a:pPr algn="just"/>
            <a:r>
              <a:rPr lang="en-US" dirty="0" smtClean="0">
                <a:solidFill>
                  <a:srgbClr val="0070C0"/>
                </a:solidFill>
              </a:rPr>
              <a:t>-Finally, we call the function to model all the data frames and check the summary for each model.</a:t>
            </a:r>
          </a:p>
        </p:txBody>
      </p:sp>
      <p:sp>
        <p:nvSpPr>
          <p:cNvPr id="5" name="TextBox 4"/>
          <p:cNvSpPr txBox="1"/>
          <p:nvPr/>
        </p:nvSpPr>
        <p:spPr>
          <a:xfrm>
            <a:off x="486137" y="1490207"/>
            <a:ext cx="4247908" cy="1384995"/>
          </a:xfrm>
          <a:prstGeom prst="rect">
            <a:avLst/>
          </a:prstGeom>
          <a:noFill/>
        </p:spPr>
        <p:txBody>
          <a:bodyPr wrap="square" rtlCol="0">
            <a:spAutoFit/>
          </a:bodyPr>
          <a:lstStyle/>
          <a:p>
            <a:r>
              <a:rPr lang="en-US" sz="2800" b="1" dirty="0" smtClean="0">
                <a:solidFill>
                  <a:schemeClr val="accent1"/>
                </a:solidFill>
              </a:rPr>
              <a:t>Step 3 : Run Linear Regression for all the models</a:t>
            </a:r>
            <a:endParaRPr lang="en-US" sz="2800" b="1"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268" y="1490207"/>
            <a:ext cx="6945973" cy="3544447"/>
          </a:xfrm>
          <a:prstGeom prst="rect">
            <a:avLst/>
          </a:prstGeom>
        </p:spPr>
      </p:pic>
    </p:spTree>
    <p:extLst>
      <p:ext uri="{BB962C8B-B14F-4D97-AF65-F5344CB8AC3E}">
        <p14:creationId xmlns:p14="http://schemas.microsoft.com/office/powerpoint/2010/main" val="5016603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01107" y="275434"/>
            <a:ext cx="11227443" cy="523220"/>
          </a:xfrm>
          <a:prstGeom prst="rect">
            <a:avLst/>
          </a:prstGeom>
          <a:noFill/>
        </p:spPr>
        <p:txBody>
          <a:bodyPr wrap="square" rtlCol="0">
            <a:spAutoFit/>
          </a:bodyPr>
          <a:lstStyle/>
          <a:p>
            <a:r>
              <a:rPr lang="en-US" sz="2800" b="1" dirty="0" smtClean="0">
                <a:solidFill>
                  <a:schemeClr val="accent1"/>
                </a:solidFill>
              </a:rPr>
              <a:t>Linear Regression -&gt; Cluster 1</a:t>
            </a:r>
            <a:endParaRPr lang="en-US" sz="2800" b="1" dirty="0">
              <a:solidFill>
                <a:schemeClr val="accent1"/>
              </a:solidFill>
            </a:endParaRPr>
          </a:p>
        </p:txBody>
      </p:sp>
      <p:sp>
        <p:nvSpPr>
          <p:cNvPr id="6" name="TextBox 5"/>
          <p:cNvSpPr txBox="1"/>
          <p:nvPr/>
        </p:nvSpPr>
        <p:spPr>
          <a:xfrm>
            <a:off x="5127749" y="798654"/>
            <a:ext cx="4548850" cy="400110"/>
          </a:xfrm>
          <a:prstGeom prst="rect">
            <a:avLst/>
          </a:prstGeom>
          <a:noFill/>
        </p:spPr>
        <p:txBody>
          <a:bodyPr wrap="square" rtlCol="0">
            <a:spAutoFit/>
          </a:bodyPr>
          <a:lstStyle/>
          <a:p>
            <a:r>
              <a:rPr lang="en-US" sz="2000" b="1" dirty="0" smtClean="0">
                <a:solidFill>
                  <a:srgbClr val="0070C0"/>
                </a:solidFill>
              </a:rPr>
              <a:t>Linear Model</a:t>
            </a:r>
            <a:endParaRPr lang="en-US" sz="2000" b="1" dirty="0">
              <a:solidFill>
                <a:srgbClr val="0070C0"/>
              </a:solidFill>
            </a:endParaRPr>
          </a:p>
        </p:txBody>
      </p:sp>
      <p:sp>
        <p:nvSpPr>
          <p:cNvPr id="3" name="TextBox 2"/>
          <p:cNvSpPr txBox="1"/>
          <p:nvPr/>
        </p:nvSpPr>
        <p:spPr>
          <a:xfrm>
            <a:off x="301107" y="876953"/>
            <a:ext cx="4514126" cy="5355312"/>
          </a:xfrm>
          <a:prstGeom prst="rect">
            <a:avLst/>
          </a:prstGeom>
          <a:noFill/>
        </p:spPr>
        <p:txBody>
          <a:bodyPr wrap="square" rtlCol="0">
            <a:spAutoFit/>
          </a:bodyPr>
          <a:lstStyle/>
          <a:p>
            <a:pPr algn="just"/>
            <a:r>
              <a:rPr lang="en-US" dirty="0" smtClean="0">
                <a:solidFill>
                  <a:srgbClr val="0070C0"/>
                </a:solidFill>
              </a:rPr>
              <a:t>The </a:t>
            </a:r>
            <a:r>
              <a:rPr lang="en-US" b="1" dirty="0" smtClean="0">
                <a:solidFill>
                  <a:srgbClr val="0070C0"/>
                </a:solidFill>
              </a:rPr>
              <a:t>regression line </a:t>
            </a:r>
            <a:r>
              <a:rPr lang="en-US" dirty="0" smtClean="0">
                <a:solidFill>
                  <a:srgbClr val="0070C0"/>
                </a:solidFill>
              </a:rPr>
              <a:t>for this model can be defined as:</a:t>
            </a:r>
          </a:p>
          <a:p>
            <a:pPr algn="just"/>
            <a:r>
              <a:rPr lang="en-US" dirty="0" smtClean="0">
                <a:solidFill>
                  <a:srgbClr val="0070C0"/>
                </a:solidFill>
              </a:rPr>
              <a:t>Median house value = (4.770 * Median Income (USD)) + ((-12630) * rooms per unit) + 13050</a:t>
            </a:r>
          </a:p>
          <a:p>
            <a:pPr algn="just"/>
            <a:r>
              <a:rPr lang="en-US" b="1" dirty="0" smtClean="0">
                <a:solidFill>
                  <a:srgbClr val="0070C0"/>
                </a:solidFill>
              </a:rPr>
              <a:t>Adjusted R square = 0.4627</a:t>
            </a:r>
          </a:p>
          <a:p>
            <a:pPr algn="just"/>
            <a:endParaRPr lang="en-US" dirty="0">
              <a:solidFill>
                <a:srgbClr val="0070C0"/>
              </a:solidFill>
            </a:endParaRPr>
          </a:p>
          <a:p>
            <a:pPr algn="just"/>
            <a:r>
              <a:rPr lang="en-US" dirty="0" smtClean="0">
                <a:solidFill>
                  <a:srgbClr val="0070C0"/>
                </a:solidFill>
              </a:rPr>
              <a:t>-This implies that for cluster 1 as the median income of the block increases, the median house value also expected increases.</a:t>
            </a:r>
          </a:p>
          <a:p>
            <a:pPr algn="just"/>
            <a:endParaRPr lang="en-US" dirty="0">
              <a:solidFill>
                <a:srgbClr val="0070C0"/>
              </a:solidFill>
            </a:endParaRPr>
          </a:p>
          <a:p>
            <a:pPr algn="just"/>
            <a:r>
              <a:rPr lang="en-US" dirty="0" smtClean="0">
                <a:solidFill>
                  <a:srgbClr val="0070C0"/>
                </a:solidFill>
              </a:rPr>
              <a:t>-This also shows that as the rooms per unit increases, the median house value decreases. As we saw, cluster 1 represents houses near the bay area, ocean or islands. This could imply that either this clusters could have observations for hotels, schools or shopping centres where the number of rooms are usually larger for a particular block.</a:t>
            </a:r>
            <a:endParaRPr lang="en-US" dirty="0">
              <a:solidFill>
                <a:srgbClr val="0070C0"/>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7749" y="1221781"/>
            <a:ext cx="6562681" cy="4665656"/>
          </a:xfrm>
          <a:prstGeom prst="rect">
            <a:avLst/>
          </a:prstGeom>
        </p:spPr>
      </p:pic>
    </p:spTree>
    <p:extLst>
      <p:ext uri="{BB962C8B-B14F-4D97-AF65-F5344CB8AC3E}">
        <p14:creationId xmlns:p14="http://schemas.microsoft.com/office/powerpoint/2010/main" val="293652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2516" y="252284"/>
            <a:ext cx="11227443" cy="523220"/>
          </a:xfrm>
          <a:prstGeom prst="rect">
            <a:avLst/>
          </a:prstGeom>
          <a:noFill/>
        </p:spPr>
        <p:txBody>
          <a:bodyPr wrap="square" rtlCol="0">
            <a:spAutoFit/>
          </a:bodyPr>
          <a:lstStyle/>
          <a:p>
            <a:r>
              <a:rPr lang="en-US" sz="2800" b="1" dirty="0" smtClean="0">
                <a:solidFill>
                  <a:schemeClr val="accent1"/>
                </a:solidFill>
              </a:rPr>
              <a:t>Linear Regression -&gt; Cluster 2</a:t>
            </a:r>
            <a:endParaRPr lang="en-US" sz="2800" b="1"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1765" y="1136549"/>
            <a:ext cx="6292122" cy="4462746"/>
          </a:xfrm>
          <a:prstGeom prst="rect">
            <a:avLst/>
          </a:prstGeom>
        </p:spPr>
      </p:pic>
      <p:sp>
        <p:nvSpPr>
          <p:cNvPr id="8" name="TextBox 7"/>
          <p:cNvSpPr txBox="1"/>
          <p:nvPr/>
        </p:nvSpPr>
        <p:spPr>
          <a:xfrm>
            <a:off x="312516" y="800883"/>
            <a:ext cx="4884517" cy="5909310"/>
          </a:xfrm>
          <a:prstGeom prst="rect">
            <a:avLst/>
          </a:prstGeom>
          <a:noFill/>
        </p:spPr>
        <p:txBody>
          <a:bodyPr wrap="square" rtlCol="0">
            <a:spAutoFit/>
          </a:bodyPr>
          <a:lstStyle/>
          <a:p>
            <a:pPr algn="just"/>
            <a:r>
              <a:rPr lang="en-US" dirty="0" smtClean="0">
                <a:solidFill>
                  <a:srgbClr val="0070C0"/>
                </a:solidFill>
              </a:rPr>
              <a:t>The </a:t>
            </a:r>
            <a:r>
              <a:rPr lang="en-US" b="1" dirty="0" smtClean="0">
                <a:solidFill>
                  <a:srgbClr val="0070C0"/>
                </a:solidFill>
              </a:rPr>
              <a:t>regression line </a:t>
            </a:r>
            <a:r>
              <a:rPr lang="en-US" dirty="0" smtClean="0">
                <a:solidFill>
                  <a:srgbClr val="0070C0"/>
                </a:solidFill>
              </a:rPr>
              <a:t>for this model can be defined as:</a:t>
            </a:r>
          </a:p>
          <a:p>
            <a:pPr algn="just"/>
            <a:r>
              <a:rPr lang="en-US" dirty="0" smtClean="0">
                <a:solidFill>
                  <a:srgbClr val="0070C0"/>
                </a:solidFill>
              </a:rPr>
              <a:t>Median house value = (2.610 * Median Income (USD)) + (51110 * rooms per unit) + (-13230 * Persons Per Household + 83551)</a:t>
            </a:r>
          </a:p>
          <a:p>
            <a:pPr algn="just"/>
            <a:r>
              <a:rPr lang="en-US" b="1" dirty="0" smtClean="0">
                <a:solidFill>
                  <a:srgbClr val="0070C0"/>
                </a:solidFill>
              </a:rPr>
              <a:t>Adjusted R square = 0.5556</a:t>
            </a:r>
          </a:p>
          <a:p>
            <a:pPr algn="just"/>
            <a:endParaRPr lang="en-US" b="1" dirty="0">
              <a:solidFill>
                <a:srgbClr val="0070C0"/>
              </a:solidFill>
            </a:endParaRPr>
          </a:p>
          <a:p>
            <a:pPr algn="just"/>
            <a:r>
              <a:rPr lang="en-US" dirty="0" smtClean="0">
                <a:solidFill>
                  <a:srgbClr val="0070C0"/>
                </a:solidFill>
              </a:rPr>
              <a:t>-This implies that as the median income of the people in blocks pertaining to cluster 2 increases, the median house value is also expected to increase.</a:t>
            </a:r>
          </a:p>
          <a:p>
            <a:pPr algn="just"/>
            <a:endParaRPr lang="en-US" dirty="0">
              <a:solidFill>
                <a:srgbClr val="0070C0"/>
              </a:solidFill>
            </a:endParaRPr>
          </a:p>
          <a:p>
            <a:pPr algn="just"/>
            <a:r>
              <a:rPr lang="en-US" dirty="0" smtClean="0">
                <a:solidFill>
                  <a:srgbClr val="0070C0"/>
                </a:solidFill>
              </a:rPr>
              <a:t>-As the number of rooms per unit for each block increase, the median house value also increases which implies that in cluster 2, bigger houses have a higher median house value.</a:t>
            </a:r>
          </a:p>
          <a:p>
            <a:pPr algn="just"/>
            <a:endParaRPr lang="en-US" dirty="0">
              <a:solidFill>
                <a:srgbClr val="0070C0"/>
              </a:solidFill>
            </a:endParaRPr>
          </a:p>
          <a:p>
            <a:pPr algn="just"/>
            <a:r>
              <a:rPr lang="en-US" dirty="0" smtClean="0">
                <a:solidFill>
                  <a:srgbClr val="0070C0"/>
                </a:solidFill>
              </a:rPr>
              <a:t>-As the number of people per household increase, the median house value decreases which implies that the higher value houses tends to have less people per household.</a:t>
            </a:r>
            <a:endParaRPr lang="en-US" dirty="0">
              <a:solidFill>
                <a:srgbClr val="0070C0"/>
              </a:solidFill>
            </a:endParaRPr>
          </a:p>
        </p:txBody>
      </p:sp>
      <p:sp>
        <p:nvSpPr>
          <p:cNvPr id="9" name="TextBox 8"/>
          <p:cNvSpPr txBox="1"/>
          <p:nvPr/>
        </p:nvSpPr>
        <p:spPr>
          <a:xfrm>
            <a:off x="5571765" y="736439"/>
            <a:ext cx="4548850" cy="400110"/>
          </a:xfrm>
          <a:prstGeom prst="rect">
            <a:avLst/>
          </a:prstGeom>
          <a:noFill/>
        </p:spPr>
        <p:txBody>
          <a:bodyPr wrap="square" rtlCol="0">
            <a:spAutoFit/>
          </a:bodyPr>
          <a:lstStyle/>
          <a:p>
            <a:r>
              <a:rPr lang="en-US" sz="2000" b="1" dirty="0" smtClean="0">
                <a:solidFill>
                  <a:srgbClr val="0070C0"/>
                </a:solidFill>
              </a:rPr>
              <a:t>Linear Model</a:t>
            </a:r>
            <a:endParaRPr lang="en-US" sz="2000" b="1" dirty="0">
              <a:solidFill>
                <a:srgbClr val="0070C0"/>
              </a:solidFill>
            </a:endParaRPr>
          </a:p>
        </p:txBody>
      </p:sp>
    </p:spTree>
    <p:extLst>
      <p:ext uri="{BB962C8B-B14F-4D97-AF65-F5344CB8AC3E}">
        <p14:creationId xmlns:p14="http://schemas.microsoft.com/office/powerpoint/2010/main" val="2045836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2516" y="261226"/>
            <a:ext cx="11227443" cy="523220"/>
          </a:xfrm>
          <a:prstGeom prst="rect">
            <a:avLst/>
          </a:prstGeom>
          <a:noFill/>
        </p:spPr>
        <p:txBody>
          <a:bodyPr wrap="square" rtlCol="0">
            <a:spAutoFit/>
          </a:bodyPr>
          <a:lstStyle/>
          <a:p>
            <a:r>
              <a:rPr lang="en-US" sz="2800" b="1" dirty="0" smtClean="0">
                <a:solidFill>
                  <a:schemeClr val="accent1"/>
                </a:solidFill>
              </a:rPr>
              <a:t>Linear Regression -&gt; Cluster 3</a:t>
            </a:r>
            <a:endParaRPr lang="en-US" sz="2800" b="1" dirty="0">
              <a:solidFill>
                <a:schemeClr val="accent1"/>
              </a:solidFill>
            </a:endParaRPr>
          </a:p>
        </p:txBody>
      </p:sp>
      <p:sp>
        <p:nvSpPr>
          <p:cNvPr id="8" name="TextBox 7"/>
          <p:cNvSpPr txBox="1"/>
          <p:nvPr/>
        </p:nvSpPr>
        <p:spPr>
          <a:xfrm>
            <a:off x="312516" y="1216646"/>
            <a:ext cx="4884517" cy="5078313"/>
          </a:xfrm>
          <a:prstGeom prst="rect">
            <a:avLst/>
          </a:prstGeom>
          <a:noFill/>
        </p:spPr>
        <p:txBody>
          <a:bodyPr wrap="square" rtlCol="0">
            <a:spAutoFit/>
          </a:bodyPr>
          <a:lstStyle/>
          <a:p>
            <a:pPr algn="just"/>
            <a:r>
              <a:rPr lang="en-US" dirty="0" smtClean="0">
                <a:solidFill>
                  <a:srgbClr val="0070C0"/>
                </a:solidFill>
              </a:rPr>
              <a:t>The </a:t>
            </a:r>
            <a:r>
              <a:rPr lang="en-US" b="1" dirty="0" smtClean="0">
                <a:solidFill>
                  <a:srgbClr val="0070C0"/>
                </a:solidFill>
              </a:rPr>
              <a:t>regression line </a:t>
            </a:r>
            <a:r>
              <a:rPr lang="en-US" dirty="0" smtClean="0">
                <a:solidFill>
                  <a:srgbClr val="0070C0"/>
                </a:solidFill>
              </a:rPr>
              <a:t>for this model can be defined as:</a:t>
            </a:r>
          </a:p>
          <a:p>
            <a:pPr algn="just"/>
            <a:r>
              <a:rPr lang="en-US" dirty="0" smtClean="0">
                <a:solidFill>
                  <a:srgbClr val="0070C0"/>
                </a:solidFill>
              </a:rPr>
              <a:t>Median house value = (3.341 * Median Income (USD)) + (1.291 * rooms per unit) + 9864</a:t>
            </a:r>
          </a:p>
          <a:p>
            <a:pPr algn="just"/>
            <a:r>
              <a:rPr lang="en-US" b="1" dirty="0" smtClean="0">
                <a:solidFill>
                  <a:srgbClr val="0070C0"/>
                </a:solidFill>
              </a:rPr>
              <a:t>Adjusted R square = 0.4938</a:t>
            </a:r>
          </a:p>
          <a:p>
            <a:pPr algn="just"/>
            <a:endParaRPr lang="en-US" b="1" dirty="0">
              <a:solidFill>
                <a:srgbClr val="0070C0"/>
              </a:solidFill>
            </a:endParaRPr>
          </a:p>
          <a:p>
            <a:pPr algn="just"/>
            <a:r>
              <a:rPr lang="en-US" dirty="0" smtClean="0">
                <a:solidFill>
                  <a:srgbClr val="0070C0"/>
                </a:solidFill>
              </a:rPr>
              <a:t>-This implies that </a:t>
            </a:r>
            <a:r>
              <a:rPr lang="en-US" dirty="0">
                <a:solidFill>
                  <a:srgbClr val="0070C0"/>
                </a:solidFill>
              </a:rPr>
              <a:t>as the median income of the people in blocks pertaining to cluster </a:t>
            </a:r>
            <a:r>
              <a:rPr lang="en-US" dirty="0" smtClean="0">
                <a:solidFill>
                  <a:srgbClr val="0070C0"/>
                </a:solidFill>
              </a:rPr>
              <a:t>3 </a:t>
            </a:r>
            <a:r>
              <a:rPr lang="en-US" dirty="0">
                <a:solidFill>
                  <a:srgbClr val="0070C0"/>
                </a:solidFill>
              </a:rPr>
              <a:t>increases, the median house value is also expected to increase</a:t>
            </a:r>
            <a:r>
              <a:rPr lang="en-US" dirty="0" smtClean="0">
                <a:solidFill>
                  <a:srgbClr val="0070C0"/>
                </a:solidFill>
              </a:rPr>
              <a:t>.</a:t>
            </a:r>
          </a:p>
          <a:p>
            <a:pPr algn="just"/>
            <a:endParaRPr lang="en-US" dirty="0">
              <a:solidFill>
                <a:srgbClr val="0070C0"/>
              </a:solidFill>
            </a:endParaRPr>
          </a:p>
          <a:p>
            <a:pPr algn="just"/>
            <a:r>
              <a:rPr lang="en-US" dirty="0" smtClean="0">
                <a:solidFill>
                  <a:srgbClr val="0070C0"/>
                </a:solidFill>
              </a:rPr>
              <a:t>-</a:t>
            </a:r>
            <a:r>
              <a:rPr lang="en-US" dirty="0">
                <a:solidFill>
                  <a:srgbClr val="0070C0"/>
                </a:solidFill>
              </a:rPr>
              <a:t>As the number of rooms per unit for each block increase, the median house value also increases which implies that in cluster </a:t>
            </a:r>
            <a:r>
              <a:rPr lang="en-US" dirty="0" smtClean="0">
                <a:solidFill>
                  <a:srgbClr val="0070C0"/>
                </a:solidFill>
              </a:rPr>
              <a:t>3, </a:t>
            </a:r>
            <a:r>
              <a:rPr lang="en-US" dirty="0">
                <a:solidFill>
                  <a:srgbClr val="0070C0"/>
                </a:solidFill>
              </a:rPr>
              <a:t>bigger houses have a higher median house value.</a:t>
            </a:r>
          </a:p>
          <a:p>
            <a:pPr algn="just"/>
            <a:endParaRPr lang="en-US" dirty="0" smtClean="0">
              <a:solidFill>
                <a:srgbClr val="0070C0"/>
              </a:solidFill>
            </a:endParaRPr>
          </a:p>
          <a:p>
            <a:pPr algn="just"/>
            <a:r>
              <a:rPr lang="en-US" dirty="0" smtClean="0">
                <a:solidFill>
                  <a:srgbClr val="0070C0"/>
                </a:solidFill>
              </a:rPr>
              <a:t>-Persons per household does not affect the median house value of cluster 3 significantly.</a:t>
            </a:r>
            <a:endParaRPr lang="en-US" dirty="0">
              <a:solidFill>
                <a:srgbClr val="0070C0"/>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34" y="1221781"/>
            <a:ext cx="6053625" cy="4337452"/>
          </a:xfrm>
          <a:prstGeom prst="rect">
            <a:avLst/>
          </a:prstGeom>
        </p:spPr>
      </p:pic>
      <p:sp>
        <p:nvSpPr>
          <p:cNvPr id="10" name="TextBox 9"/>
          <p:cNvSpPr txBox="1"/>
          <p:nvPr/>
        </p:nvSpPr>
        <p:spPr>
          <a:xfrm>
            <a:off x="5486334" y="784446"/>
            <a:ext cx="4548850" cy="400110"/>
          </a:xfrm>
          <a:prstGeom prst="rect">
            <a:avLst/>
          </a:prstGeom>
          <a:noFill/>
        </p:spPr>
        <p:txBody>
          <a:bodyPr wrap="square" rtlCol="0">
            <a:spAutoFit/>
          </a:bodyPr>
          <a:lstStyle/>
          <a:p>
            <a:r>
              <a:rPr lang="en-US" sz="2000" b="1" dirty="0" smtClean="0">
                <a:solidFill>
                  <a:srgbClr val="0070C0"/>
                </a:solidFill>
              </a:rPr>
              <a:t>Linear Model</a:t>
            </a:r>
            <a:endParaRPr lang="en-US" sz="2000" b="1" dirty="0">
              <a:solidFill>
                <a:srgbClr val="0070C0"/>
              </a:solidFill>
            </a:endParaRPr>
          </a:p>
        </p:txBody>
      </p:sp>
    </p:spTree>
    <p:extLst>
      <p:ext uri="{BB962C8B-B14F-4D97-AF65-F5344CB8AC3E}">
        <p14:creationId xmlns:p14="http://schemas.microsoft.com/office/powerpoint/2010/main" val="10152993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12517" y="358372"/>
            <a:ext cx="11227443" cy="523220"/>
          </a:xfrm>
          <a:prstGeom prst="rect">
            <a:avLst/>
          </a:prstGeom>
          <a:noFill/>
        </p:spPr>
        <p:txBody>
          <a:bodyPr wrap="square" rtlCol="0">
            <a:spAutoFit/>
          </a:bodyPr>
          <a:lstStyle/>
          <a:p>
            <a:r>
              <a:rPr lang="en-US" sz="2800" b="1" dirty="0" smtClean="0">
                <a:solidFill>
                  <a:schemeClr val="accent1"/>
                </a:solidFill>
              </a:rPr>
              <a:t>Linear Regression -&gt; Cluster 4</a:t>
            </a:r>
            <a:endParaRPr lang="en-US" sz="2800" b="1" dirty="0">
              <a:solidFill>
                <a:schemeClr val="accent1"/>
              </a:solidFill>
            </a:endParaRPr>
          </a:p>
        </p:txBody>
      </p:sp>
      <p:sp>
        <p:nvSpPr>
          <p:cNvPr id="8" name="TextBox 7"/>
          <p:cNvSpPr txBox="1"/>
          <p:nvPr/>
        </p:nvSpPr>
        <p:spPr>
          <a:xfrm>
            <a:off x="312517" y="1144836"/>
            <a:ext cx="5231758" cy="5355312"/>
          </a:xfrm>
          <a:prstGeom prst="rect">
            <a:avLst/>
          </a:prstGeom>
          <a:noFill/>
        </p:spPr>
        <p:txBody>
          <a:bodyPr wrap="square" rtlCol="0">
            <a:spAutoFit/>
          </a:bodyPr>
          <a:lstStyle/>
          <a:p>
            <a:pPr algn="just"/>
            <a:r>
              <a:rPr lang="en-US" dirty="0" smtClean="0">
                <a:solidFill>
                  <a:srgbClr val="0070C0"/>
                </a:solidFill>
              </a:rPr>
              <a:t>The </a:t>
            </a:r>
            <a:r>
              <a:rPr lang="en-US" b="1" dirty="0" smtClean="0">
                <a:solidFill>
                  <a:srgbClr val="0070C0"/>
                </a:solidFill>
              </a:rPr>
              <a:t>regression line </a:t>
            </a:r>
            <a:r>
              <a:rPr lang="en-US" dirty="0" smtClean="0">
                <a:solidFill>
                  <a:srgbClr val="0070C0"/>
                </a:solidFill>
              </a:rPr>
              <a:t>for this model can be defined as:</a:t>
            </a:r>
          </a:p>
          <a:p>
            <a:pPr algn="just"/>
            <a:r>
              <a:rPr lang="en-US" dirty="0" smtClean="0">
                <a:solidFill>
                  <a:srgbClr val="0070C0"/>
                </a:solidFill>
              </a:rPr>
              <a:t>Median house value = (3.438 * Median Income (USD)) + (4284 * rooms per unit) + (-13410 * Persons Per Household + 94970)</a:t>
            </a:r>
          </a:p>
          <a:p>
            <a:pPr algn="just"/>
            <a:r>
              <a:rPr lang="en-US" b="1" dirty="0" smtClean="0">
                <a:solidFill>
                  <a:srgbClr val="0070C0"/>
                </a:solidFill>
              </a:rPr>
              <a:t>Adjusted R square = 0.5312</a:t>
            </a:r>
          </a:p>
          <a:p>
            <a:pPr algn="just"/>
            <a:endParaRPr lang="en-US" b="1" dirty="0">
              <a:solidFill>
                <a:srgbClr val="0070C0"/>
              </a:solidFill>
            </a:endParaRPr>
          </a:p>
          <a:p>
            <a:pPr algn="just"/>
            <a:r>
              <a:rPr lang="en-US" dirty="0" smtClean="0">
                <a:solidFill>
                  <a:srgbClr val="0070C0"/>
                </a:solidFill>
              </a:rPr>
              <a:t>-This implies that as the median income of the people in blocks pertaining to cluster 4 increases, the median house value is also expected to increase.</a:t>
            </a:r>
          </a:p>
          <a:p>
            <a:pPr algn="just"/>
            <a:endParaRPr lang="en-US" dirty="0">
              <a:solidFill>
                <a:srgbClr val="0070C0"/>
              </a:solidFill>
            </a:endParaRPr>
          </a:p>
          <a:p>
            <a:pPr algn="just"/>
            <a:r>
              <a:rPr lang="en-US" dirty="0">
                <a:solidFill>
                  <a:srgbClr val="0070C0"/>
                </a:solidFill>
              </a:rPr>
              <a:t>-As the number of rooms per unit for each block increase, the median house value also increases which implies that in cluster </a:t>
            </a:r>
            <a:r>
              <a:rPr lang="en-US" dirty="0" smtClean="0">
                <a:solidFill>
                  <a:srgbClr val="0070C0"/>
                </a:solidFill>
              </a:rPr>
              <a:t>4, </a:t>
            </a:r>
            <a:r>
              <a:rPr lang="en-US" dirty="0">
                <a:solidFill>
                  <a:srgbClr val="0070C0"/>
                </a:solidFill>
              </a:rPr>
              <a:t>bigger houses have a higher median house value.</a:t>
            </a:r>
          </a:p>
          <a:p>
            <a:pPr algn="just"/>
            <a:endParaRPr lang="en-US" dirty="0">
              <a:solidFill>
                <a:srgbClr val="0070C0"/>
              </a:solidFill>
            </a:endParaRPr>
          </a:p>
          <a:p>
            <a:pPr algn="just"/>
            <a:r>
              <a:rPr lang="en-US" dirty="0">
                <a:solidFill>
                  <a:srgbClr val="0070C0"/>
                </a:solidFill>
              </a:rPr>
              <a:t>-As the number of people per household increase, the median house value decreases which implies that the higher value houses tends to have less people per household</a:t>
            </a:r>
            <a:r>
              <a:rPr lang="en-US" dirty="0" smtClean="0">
                <a:solidFill>
                  <a:srgbClr val="0070C0"/>
                </a:solidFill>
              </a:rPr>
              <a:t>.</a:t>
            </a:r>
            <a:endParaRPr lang="en-US" dirty="0">
              <a:solidFill>
                <a:srgbClr val="0070C0"/>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238" y="1387790"/>
            <a:ext cx="5418460" cy="3925104"/>
          </a:xfrm>
          <a:prstGeom prst="rect">
            <a:avLst/>
          </a:prstGeom>
        </p:spPr>
      </p:pic>
      <p:sp>
        <p:nvSpPr>
          <p:cNvPr id="10" name="TextBox 9"/>
          <p:cNvSpPr txBox="1"/>
          <p:nvPr/>
        </p:nvSpPr>
        <p:spPr>
          <a:xfrm>
            <a:off x="5926238" y="881592"/>
            <a:ext cx="4548850" cy="400110"/>
          </a:xfrm>
          <a:prstGeom prst="rect">
            <a:avLst/>
          </a:prstGeom>
          <a:noFill/>
        </p:spPr>
        <p:txBody>
          <a:bodyPr wrap="square" rtlCol="0">
            <a:spAutoFit/>
          </a:bodyPr>
          <a:lstStyle/>
          <a:p>
            <a:r>
              <a:rPr lang="en-US" sz="2000" b="1" dirty="0" smtClean="0">
                <a:solidFill>
                  <a:srgbClr val="0070C0"/>
                </a:solidFill>
              </a:rPr>
              <a:t>Linear Model</a:t>
            </a:r>
            <a:endParaRPr lang="en-US" sz="2000" b="1" dirty="0">
              <a:solidFill>
                <a:srgbClr val="0070C0"/>
              </a:solidFill>
            </a:endParaRPr>
          </a:p>
        </p:txBody>
      </p:sp>
    </p:spTree>
    <p:extLst>
      <p:ext uri="{BB962C8B-B14F-4D97-AF65-F5344CB8AC3E}">
        <p14:creationId xmlns:p14="http://schemas.microsoft.com/office/powerpoint/2010/main" val="231637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555586" y="300941"/>
            <a:ext cx="11204292" cy="523220"/>
          </a:xfrm>
          <a:prstGeom prst="rect">
            <a:avLst/>
          </a:prstGeom>
          <a:noFill/>
        </p:spPr>
        <p:txBody>
          <a:bodyPr wrap="square" rtlCol="0">
            <a:spAutoFit/>
          </a:bodyPr>
          <a:lstStyle/>
          <a:p>
            <a:pPr algn="ctr"/>
            <a:r>
              <a:rPr lang="en-US" sz="2800" b="1" dirty="0" smtClean="0">
                <a:solidFill>
                  <a:schemeClr val="accent1"/>
                </a:solidFill>
              </a:rPr>
              <a:t>Insights/Hypotheses</a:t>
            </a:r>
            <a:endParaRPr lang="en-US" sz="2800" b="1" dirty="0">
              <a:solidFill>
                <a:schemeClr val="accent1"/>
              </a:solidFill>
            </a:endParaRPr>
          </a:p>
        </p:txBody>
      </p:sp>
      <p:sp>
        <p:nvSpPr>
          <p:cNvPr id="5" name="TextBox 4"/>
          <p:cNvSpPr txBox="1"/>
          <p:nvPr/>
        </p:nvSpPr>
        <p:spPr>
          <a:xfrm>
            <a:off x="370390" y="948690"/>
            <a:ext cx="11204293" cy="5632311"/>
          </a:xfrm>
          <a:prstGeom prst="rect">
            <a:avLst/>
          </a:prstGeom>
          <a:noFill/>
        </p:spPr>
        <p:txBody>
          <a:bodyPr wrap="square" rtlCol="0">
            <a:spAutoFit/>
          </a:bodyPr>
          <a:lstStyle/>
          <a:p>
            <a:pPr marL="285750" indent="-285750" algn="just">
              <a:buFontTx/>
              <a:buChar char="-"/>
            </a:pPr>
            <a:r>
              <a:rPr lang="en-US" b="1" dirty="0" smtClean="0">
                <a:solidFill>
                  <a:srgbClr val="0070C0"/>
                </a:solidFill>
              </a:rPr>
              <a:t>In California, the </a:t>
            </a:r>
            <a:r>
              <a:rPr lang="en-US" b="1" dirty="0">
                <a:solidFill>
                  <a:srgbClr val="0070C0"/>
                </a:solidFill>
              </a:rPr>
              <a:t>median house value for the houses on islands is the highest </a:t>
            </a:r>
            <a:r>
              <a:rPr lang="en-US" b="1" dirty="0" smtClean="0">
                <a:solidFill>
                  <a:srgbClr val="0070C0"/>
                </a:solidFill>
              </a:rPr>
              <a:t>and </a:t>
            </a:r>
            <a:r>
              <a:rPr lang="en-US" b="1" dirty="0">
                <a:solidFill>
                  <a:srgbClr val="0070C0"/>
                </a:solidFill>
              </a:rPr>
              <a:t>least for the houses which are inland. The median house value for houses near bay and near ocean are between these two </a:t>
            </a:r>
            <a:r>
              <a:rPr lang="en-US" b="1" dirty="0" smtClean="0">
                <a:solidFill>
                  <a:srgbClr val="0070C0"/>
                </a:solidFill>
              </a:rPr>
              <a:t>locations. While </a:t>
            </a:r>
            <a:r>
              <a:rPr lang="en-US" b="1" dirty="0">
                <a:solidFill>
                  <a:srgbClr val="0070C0"/>
                </a:solidFill>
              </a:rPr>
              <a:t>comparable, the median house value of houses near bay is slightly higher than the median house value of houses near ocean.</a:t>
            </a:r>
          </a:p>
          <a:p>
            <a:pPr marL="285750" indent="-285750" algn="just">
              <a:buFontTx/>
              <a:buChar char="-"/>
            </a:pPr>
            <a:endParaRPr lang="en-US" b="1" dirty="0">
              <a:solidFill>
                <a:srgbClr val="0070C0"/>
              </a:solidFill>
            </a:endParaRPr>
          </a:p>
          <a:p>
            <a:pPr marL="285750" indent="-285750" algn="just">
              <a:buFontTx/>
              <a:buChar char="-"/>
            </a:pPr>
            <a:r>
              <a:rPr lang="en-US" b="1" dirty="0">
                <a:solidFill>
                  <a:srgbClr val="0070C0"/>
                </a:solidFill>
              </a:rPr>
              <a:t>There is less variation in the house value to income in the blocks located inland as compared to other </a:t>
            </a:r>
            <a:r>
              <a:rPr lang="en-US" b="1" dirty="0" smtClean="0">
                <a:solidFill>
                  <a:srgbClr val="0070C0"/>
                </a:solidFill>
              </a:rPr>
              <a:t>areas. This </a:t>
            </a:r>
            <a:r>
              <a:rPr lang="en-US" b="1" dirty="0">
                <a:solidFill>
                  <a:srgbClr val="0070C0"/>
                </a:solidFill>
              </a:rPr>
              <a:t>implies that the house value is almost proportionate to income for most houses </a:t>
            </a:r>
            <a:r>
              <a:rPr lang="en-US" b="1" dirty="0" smtClean="0">
                <a:solidFill>
                  <a:srgbClr val="0070C0"/>
                </a:solidFill>
              </a:rPr>
              <a:t>inland. Other locations have </a:t>
            </a:r>
            <a:r>
              <a:rPr lang="en-US" b="1" dirty="0">
                <a:solidFill>
                  <a:srgbClr val="0070C0"/>
                </a:solidFill>
              </a:rPr>
              <a:t>few houses </a:t>
            </a:r>
            <a:r>
              <a:rPr lang="en-US" b="1" dirty="0" smtClean="0">
                <a:solidFill>
                  <a:srgbClr val="0070C0"/>
                </a:solidFill>
              </a:rPr>
              <a:t>which have </a:t>
            </a:r>
            <a:r>
              <a:rPr lang="en-US" b="1" dirty="0">
                <a:solidFill>
                  <a:srgbClr val="0070C0"/>
                </a:solidFill>
              </a:rPr>
              <a:t>a higher </a:t>
            </a:r>
            <a:r>
              <a:rPr lang="en-US" b="1" dirty="0" smtClean="0">
                <a:solidFill>
                  <a:srgbClr val="0070C0"/>
                </a:solidFill>
              </a:rPr>
              <a:t>house </a:t>
            </a:r>
            <a:r>
              <a:rPr lang="en-US" b="1" dirty="0">
                <a:solidFill>
                  <a:srgbClr val="0070C0"/>
                </a:solidFill>
              </a:rPr>
              <a:t>value as compared to the income of that block.</a:t>
            </a:r>
          </a:p>
          <a:p>
            <a:pPr marL="285750" indent="-285750" algn="just">
              <a:buFontTx/>
              <a:buChar char="-"/>
            </a:pPr>
            <a:endParaRPr lang="en-US" b="1" dirty="0">
              <a:solidFill>
                <a:srgbClr val="0070C0"/>
              </a:solidFill>
            </a:endParaRPr>
          </a:p>
          <a:p>
            <a:pPr marL="285750" indent="-285750" algn="just">
              <a:buFontTx/>
              <a:buChar char="-"/>
            </a:pPr>
            <a:r>
              <a:rPr lang="en-US" b="1" dirty="0">
                <a:solidFill>
                  <a:srgbClr val="0070C0"/>
                </a:solidFill>
              </a:rPr>
              <a:t>Most houses have between 2-4 people per household and 1-3 rooms per unit</a:t>
            </a:r>
            <a:r>
              <a:rPr lang="en-US" b="1" dirty="0" smtClean="0">
                <a:solidFill>
                  <a:srgbClr val="0070C0"/>
                </a:solidFill>
              </a:rPr>
              <a:t>.</a:t>
            </a:r>
          </a:p>
          <a:p>
            <a:pPr marL="285750" indent="-285750" algn="just">
              <a:buFontTx/>
              <a:buChar char="-"/>
            </a:pPr>
            <a:endParaRPr lang="en-US" b="1" dirty="0" smtClean="0">
              <a:solidFill>
                <a:srgbClr val="0070C0"/>
              </a:solidFill>
            </a:endParaRPr>
          </a:p>
          <a:p>
            <a:pPr marL="285750" indent="-285750" algn="just">
              <a:buFontTx/>
              <a:buChar char="-"/>
            </a:pPr>
            <a:r>
              <a:rPr lang="en-US" b="1" dirty="0" smtClean="0">
                <a:solidFill>
                  <a:srgbClr val="0070C0"/>
                </a:solidFill>
              </a:rPr>
              <a:t>We see that for most houses in a block, the median house value is expected to increases as the the median income of that block increases. This trend seems to be true across all the locations in California.</a:t>
            </a:r>
          </a:p>
          <a:p>
            <a:pPr marL="285750" indent="-285750" algn="just">
              <a:buFontTx/>
              <a:buChar char="-"/>
            </a:pPr>
            <a:endParaRPr lang="en-US" b="1" dirty="0">
              <a:solidFill>
                <a:srgbClr val="0070C0"/>
              </a:solidFill>
            </a:endParaRPr>
          </a:p>
          <a:p>
            <a:pPr marL="285750" indent="-285750" algn="just">
              <a:buFontTx/>
              <a:buChar char="-"/>
            </a:pPr>
            <a:r>
              <a:rPr lang="en-US" b="1" dirty="0" smtClean="0">
                <a:solidFill>
                  <a:srgbClr val="0070C0"/>
                </a:solidFill>
              </a:rPr>
              <a:t>We see that as the number of rooms per unit increases, the median house value is expected to increase for most blocks in California. </a:t>
            </a:r>
          </a:p>
          <a:p>
            <a:pPr marL="285750" indent="-285750" algn="just">
              <a:buFontTx/>
              <a:buChar char="-"/>
            </a:pPr>
            <a:endParaRPr lang="en-US" b="1" dirty="0">
              <a:solidFill>
                <a:srgbClr val="0070C0"/>
              </a:solidFill>
            </a:endParaRPr>
          </a:p>
          <a:p>
            <a:pPr marL="285750" indent="-285750" algn="just">
              <a:buFontTx/>
              <a:buChar char="-"/>
            </a:pPr>
            <a:r>
              <a:rPr lang="en-US" b="1" dirty="0" smtClean="0">
                <a:solidFill>
                  <a:srgbClr val="0070C0"/>
                </a:solidFill>
              </a:rPr>
              <a:t>Finally, we see that persons per household does not have a significant impact on the expected median house value of a particular block in California.</a:t>
            </a:r>
          </a:p>
          <a:p>
            <a:pPr marL="285750" indent="-285750" algn="just">
              <a:buFontTx/>
              <a:buChar char="-"/>
            </a:pPr>
            <a:endParaRPr lang="en-US" b="1" dirty="0">
              <a:solidFill>
                <a:srgbClr val="0070C0"/>
              </a:solidFill>
            </a:endParaRPr>
          </a:p>
        </p:txBody>
      </p:sp>
    </p:spTree>
    <p:extLst>
      <p:ext uri="{BB962C8B-B14F-4D97-AF65-F5344CB8AC3E}">
        <p14:creationId xmlns:p14="http://schemas.microsoft.com/office/powerpoint/2010/main" val="504802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254643" y="173620"/>
            <a:ext cx="7951808" cy="1631216"/>
          </a:xfrm>
          <a:prstGeom prst="rect">
            <a:avLst/>
          </a:prstGeom>
          <a:noFill/>
        </p:spPr>
        <p:txBody>
          <a:bodyPr wrap="square" rtlCol="0">
            <a:spAutoFit/>
          </a:bodyPr>
          <a:lstStyle/>
          <a:p>
            <a:pPr algn="just"/>
            <a:r>
              <a:rPr lang="en-US" sz="2800" b="1" dirty="0" smtClean="0">
                <a:solidFill>
                  <a:schemeClr val="accent1"/>
                </a:solidFill>
              </a:rPr>
              <a:t>Data Cleaning:</a:t>
            </a:r>
          </a:p>
          <a:p>
            <a:pPr algn="just"/>
            <a:endParaRPr lang="en-US" dirty="0">
              <a:solidFill>
                <a:srgbClr val="0070C0"/>
              </a:solidFill>
            </a:endParaRPr>
          </a:p>
          <a:p>
            <a:pPr algn="just"/>
            <a:r>
              <a:rPr lang="en-US" dirty="0" smtClean="0">
                <a:solidFill>
                  <a:srgbClr val="0070C0"/>
                </a:solidFill>
              </a:rPr>
              <a:t>-Check for null values in all the variables</a:t>
            </a:r>
          </a:p>
          <a:p>
            <a:pPr algn="just"/>
            <a:r>
              <a:rPr lang="en-US" dirty="0" smtClean="0">
                <a:solidFill>
                  <a:srgbClr val="0070C0"/>
                </a:solidFill>
              </a:rPr>
              <a:t>-Null values found in total bedrooms variable. Replace by median value.</a:t>
            </a:r>
          </a:p>
          <a:p>
            <a:pPr algn="just"/>
            <a:r>
              <a:rPr lang="en-US" dirty="0" smtClean="0">
                <a:solidFill>
                  <a:srgbClr val="0070C0"/>
                </a:solidFill>
              </a:rPr>
              <a:t>-Discard duplicate values, if any</a:t>
            </a:r>
            <a:endParaRPr lang="en-US" dirty="0">
              <a:solidFill>
                <a:srgbClr val="0070C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43" y="1885859"/>
            <a:ext cx="9303124" cy="4743542"/>
          </a:xfrm>
          <a:prstGeom prst="rect">
            <a:avLst/>
          </a:prstGeom>
        </p:spPr>
      </p:pic>
    </p:spTree>
    <p:extLst>
      <p:ext uri="{BB962C8B-B14F-4D97-AF65-F5344CB8AC3E}">
        <p14:creationId xmlns:p14="http://schemas.microsoft.com/office/powerpoint/2010/main" val="6719420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277792" y="89180"/>
            <a:ext cx="11551535" cy="523220"/>
          </a:xfrm>
          <a:prstGeom prst="rect">
            <a:avLst/>
          </a:prstGeom>
          <a:noFill/>
        </p:spPr>
        <p:txBody>
          <a:bodyPr wrap="square" rtlCol="0">
            <a:spAutoFit/>
          </a:bodyPr>
          <a:lstStyle/>
          <a:p>
            <a:pPr algn="just"/>
            <a:r>
              <a:rPr lang="en-US" sz="2800" b="1" dirty="0" smtClean="0">
                <a:solidFill>
                  <a:schemeClr val="accent1"/>
                </a:solidFill>
              </a:rPr>
              <a:t>Create new relevant variables and dropping the variables we will not 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 y="706057"/>
            <a:ext cx="11383051" cy="6013048"/>
          </a:xfrm>
          <a:prstGeom prst="rect">
            <a:avLst/>
          </a:prstGeom>
        </p:spPr>
      </p:pic>
    </p:spTree>
    <p:extLst>
      <p:ext uri="{BB962C8B-B14F-4D97-AF65-F5344CB8AC3E}">
        <p14:creationId xmlns:p14="http://schemas.microsoft.com/office/powerpoint/2010/main" val="959758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782" y="0"/>
            <a:ext cx="8024259" cy="6858000"/>
          </a:xfrm>
          <a:prstGeom prst="rect">
            <a:avLst/>
          </a:prstGeom>
        </p:spPr>
      </p:pic>
      <p:sp>
        <p:nvSpPr>
          <p:cNvPr id="2" name="TextBox 1"/>
          <p:cNvSpPr txBox="1"/>
          <p:nvPr/>
        </p:nvSpPr>
        <p:spPr>
          <a:xfrm>
            <a:off x="187555" y="277792"/>
            <a:ext cx="3921457" cy="6494085"/>
          </a:xfrm>
          <a:prstGeom prst="rect">
            <a:avLst/>
          </a:prstGeom>
          <a:noFill/>
        </p:spPr>
        <p:txBody>
          <a:bodyPr wrap="square" rtlCol="0">
            <a:spAutoFit/>
          </a:bodyPr>
          <a:lstStyle/>
          <a:p>
            <a:pPr algn="just"/>
            <a:r>
              <a:rPr lang="en-US" sz="2800" b="1" dirty="0" smtClean="0">
                <a:solidFill>
                  <a:schemeClr val="accent1"/>
                </a:solidFill>
              </a:rPr>
              <a:t>Preparing the data for clustering </a:t>
            </a:r>
            <a:r>
              <a:rPr lang="mr-IN" sz="2800" b="1" dirty="0" smtClean="0">
                <a:solidFill>
                  <a:schemeClr val="accent1"/>
                </a:solidFill>
              </a:rPr>
              <a:t>–</a:t>
            </a:r>
            <a:r>
              <a:rPr lang="en-US" sz="2800" b="1" dirty="0" smtClean="0">
                <a:solidFill>
                  <a:schemeClr val="accent1"/>
                </a:solidFill>
              </a:rPr>
              <a:t> Step 1</a:t>
            </a:r>
          </a:p>
          <a:p>
            <a:pPr algn="just"/>
            <a:endParaRPr lang="en-US" dirty="0" smtClean="0">
              <a:solidFill>
                <a:srgbClr val="0070C0"/>
              </a:solidFill>
            </a:endParaRPr>
          </a:p>
          <a:p>
            <a:pPr algn="just"/>
            <a:r>
              <a:rPr lang="en-US" dirty="0" smtClean="0">
                <a:solidFill>
                  <a:srgbClr val="0070C0"/>
                </a:solidFill>
              </a:rPr>
              <a:t>-</a:t>
            </a:r>
            <a:r>
              <a:rPr lang="en-US" b="1" dirty="0" smtClean="0">
                <a:solidFill>
                  <a:srgbClr val="0070C0"/>
                </a:solidFill>
              </a:rPr>
              <a:t>We aggregate </a:t>
            </a:r>
            <a:r>
              <a:rPr lang="en-US" b="1" dirty="0">
                <a:solidFill>
                  <a:srgbClr val="0070C0"/>
                </a:solidFill>
              </a:rPr>
              <a:t>the data </a:t>
            </a:r>
            <a:r>
              <a:rPr lang="en-US" dirty="0">
                <a:solidFill>
                  <a:srgbClr val="0070C0"/>
                </a:solidFill>
              </a:rPr>
              <a:t>for each latitude and longitude and </a:t>
            </a:r>
            <a:r>
              <a:rPr lang="en-US" dirty="0" smtClean="0">
                <a:solidFill>
                  <a:srgbClr val="0070C0"/>
                </a:solidFill>
              </a:rPr>
              <a:t>store </a:t>
            </a:r>
            <a:r>
              <a:rPr lang="en-US" dirty="0">
                <a:solidFill>
                  <a:srgbClr val="0070C0"/>
                </a:solidFill>
              </a:rPr>
              <a:t>it into a data frame called </a:t>
            </a:r>
            <a:r>
              <a:rPr lang="en-US" i="1" dirty="0" err="1">
                <a:solidFill>
                  <a:srgbClr val="0070C0"/>
                </a:solidFill>
              </a:rPr>
              <a:t>data_per_block</a:t>
            </a:r>
            <a:r>
              <a:rPr lang="en-US" dirty="0" smtClean="0">
                <a:solidFill>
                  <a:srgbClr val="0070C0"/>
                </a:solidFill>
              </a:rPr>
              <a:t>.</a:t>
            </a:r>
          </a:p>
          <a:p>
            <a:pPr algn="just"/>
            <a:endParaRPr lang="en-US" dirty="0">
              <a:solidFill>
                <a:srgbClr val="0070C0"/>
              </a:solidFill>
            </a:endParaRPr>
          </a:p>
          <a:p>
            <a:pPr algn="just"/>
            <a:r>
              <a:rPr lang="en-US" dirty="0" smtClean="0">
                <a:solidFill>
                  <a:srgbClr val="0070C0"/>
                </a:solidFill>
              </a:rPr>
              <a:t>-We subset this data frame to keep only the relevant variables that we will use for clustering and store these variables in a new data frame called </a:t>
            </a:r>
            <a:r>
              <a:rPr lang="en-US" i="1" dirty="0" smtClean="0">
                <a:solidFill>
                  <a:srgbClr val="0070C0"/>
                </a:solidFill>
              </a:rPr>
              <a:t>clustering data</a:t>
            </a:r>
            <a:r>
              <a:rPr lang="en-US" dirty="0" smtClean="0">
                <a:solidFill>
                  <a:srgbClr val="0070C0"/>
                </a:solidFill>
              </a:rPr>
              <a:t>.</a:t>
            </a:r>
          </a:p>
          <a:p>
            <a:pPr algn="just"/>
            <a:endParaRPr lang="en-US" b="1" dirty="0">
              <a:solidFill>
                <a:srgbClr val="0070C0"/>
              </a:solidFill>
            </a:endParaRPr>
          </a:p>
          <a:p>
            <a:pPr algn="just"/>
            <a:r>
              <a:rPr lang="en-US" dirty="0" smtClean="0">
                <a:solidFill>
                  <a:srgbClr val="0070C0"/>
                </a:solidFill>
              </a:rPr>
              <a:t>-We create </a:t>
            </a:r>
            <a:r>
              <a:rPr lang="en-US" dirty="0">
                <a:solidFill>
                  <a:srgbClr val="0070C0"/>
                </a:solidFill>
              </a:rPr>
              <a:t>a function to </a:t>
            </a:r>
            <a:r>
              <a:rPr lang="en-US" b="1" dirty="0">
                <a:solidFill>
                  <a:srgbClr val="0070C0"/>
                </a:solidFill>
              </a:rPr>
              <a:t>normalize</a:t>
            </a:r>
            <a:r>
              <a:rPr lang="en-US" dirty="0">
                <a:solidFill>
                  <a:srgbClr val="0070C0"/>
                </a:solidFill>
              </a:rPr>
              <a:t> the data </a:t>
            </a:r>
            <a:r>
              <a:rPr lang="en-US" dirty="0" smtClean="0">
                <a:solidFill>
                  <a:srgbClr val="0070C0"/>
                </a:solidFill>
              </a:rPr>
              <a:t>and then normalize all the </a:t>
            </a:r>
            <a:r>
              <a:rPr lang="en-US" dirty="0">
                <a:solidFill>
                  <a:srgbClr val="0070C0"/>
                </a:solidFill>
              </a:rPr>
              <a:t>numeric data</a:t>
            </a:r>
            <a:r>
              <a:rPr lang="en-US" dirty="0" smtClean="0">
                <a:solidFill>
                  <a:srgbClr val="0070C0"/>
                </a:solidFill>
              </a:rPr>
              <a:t>.</a:t>
            </a:r>
          </a:p>
          <a:p>
            <a:pPr algn="just"/>
            <a:endParaRPr lang="en-US" dirty="0">
              <a:solidFill>
                <a:srgbClr val="0070C0"/>
              </a:solidFill>
            </a:endParaRPr>
          </a:p>
          <a:p>
            <a:pPr algn="just"/>
            <a:r>
              <a:rPr lang="en-US" dirty="0" smtClean="0">
                <a:solidFill>
                  <a:srgbClr val="0070C0"/>
                </a:solidFill>
              </a:rPr>
              <a:t>-</a:t>
            </a:r>
            <a:r>
              <a:rPr lang="en-US" b="1" dirty="0" smtClean="0">
                <a:solidFill>
                  <a:srgbClr val="0070C0"/>
                </a:solidFill>
              </a:rPr>
              <a:t>We then encode the </a:t>
            </a:r>
            <a:r>
              <a:rPr lang="en-US" b="1" dirty="0">
                <a:solidFill>
                  <a:srgbClr val="0070C0"/>
                </a:solidFill>
              </a:rPr>
              <a:t>categorical variables </a:t>
            </a:r>
            <a:r>
              <a:rPr lang="en-US" dirty="0">
                <a:solidFill>
                  <a:srgbClr val="0070C0"/>
                </a:solidFill>
              </a:rPr>
              <a:t>(Ocean proximity, Median Age Group), so that we can use them for our clustering.</a:t>
            </a:r>
          </a:p>
          <a:p>
            <a:pPr algn="just"/>
            <a:endParaRPr lang="en-US" dirty="0"/>
          </a:p>
        </p:txBody>
      </p:sp>
    </p:spTree>
    <p:extLst>
      <p:ext uri="{BB962C8B-B14F-4D97-AF65-F5344CB8AC3E}">
        <p14:creationId xmlns:p14="http://schemas.microsoft.com/office/powerpoint/2010/main" val="436108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86" y="0"/>
            <a:ext cx="7837714" cy="6858000"/>
          </a:xfrm>
          <a:prstGeom prst="rect">
            <a:avLst/>
          </a:prstGeom>
        </p:spPr>
      </p:pic>
      <p:sp>
        <p:nvSpPr>
          <p:cNvPr id="2" name="TextBox 1"/>
          <p:cNvSpPr txBox="1"/>
          <p:nvPr/>
        </p:nvSpPr>
        <p:spPr>
          <a:xfrm>
            <a:off x="370390" y="43458"/>
            <a:ext cx="3530278" cy="6771084"/>
          </a:xfrm>
          <a:prstGeom prst="rect">
            <a:avLst/>
          </a:prstGeom>
          <a:noFill/>
        </p:spPr>
        <p:txBody>
          <a:bodyPr wrap="square" rtlCol="0">
            <a:spAutoFit/>
          </a:bodyPr>
          <a:lstStyle/>
          <a:p>
            <a:pPr algn="just"/>
            <a:r>
              <a:rPr lang="en-US" sz="2800" b="1" dirty="0" smtClean="0">
                <a:solidFill>
                  <a:schemeClr val="accent1"/>
                </a:solidFill>
              </a:rPr>
              <a:t>Preparing the data for clustering </a:t>
            </a:r>
            <a:r>
              <a:rPr lang="mr-IN" sz="2800" b="1" dirty="0" smtClean="0">
                <a:solidFill>
                  <a:schemeClr val="accent1"/>
                </a:solidFill>
              </a:rPr>
              <a:t>–</a:t>
            </a:r>
            <a:r>
              <a:rPr lang="en-US" sz="2800" b="1" dirty="0" smtClean="0">
                <a:solidFill>
                  <a:schemeClr val="accent1"/>
                </a:solidFill>
              </a:rPr>
              <a:t> Step 2</a:t>
            </a:r>
          </a:p>
          <a:p>
            <a:pPr algn="just"/>
            <a:endParaRPr lang="en-US" sz="1100" dirty="0"/>
          </a:p>
          <a:p>
            <a:pPr algn="just"/>
            <a:r>
              <a:rPr lang="en-US" dirty="0" smtClean="0">
                <a:solidFill>
                  <a:srgbClr val="0070C0"/>
                </a:solidFill>
              </a:rPr>
              <a:t>-We create </a:t>
            </a:r>
            <a:r>
              <a:rPr lang="en-US" dirty="0">
                <a:solidFill>
                  <a:srgbClr val="0070C0"/>
                </a:solidFill>
              </a:rPr>
              <a:t>a </a:t>
            </a:r>
            <a:r>
              <a:rPr lang="en-US" b="1" i="1" dirty="0">
                <a:solidFill>
                  <a:srgbClr val="0070C0"/>
                </a:solidFill>
              </a:rPr>
              <a:t>SSE curve </a:t>
            </a:r>
            <a:r>
              <a:rPr lang="en-US" dirty="0">
                <a:solidFill>
                  <a:srgbClr val="0070C0"/>
                </a:solidFill>
              </a:rPr>
              <a:t>for running K-means.</a:t>
            </a:r>
          </a:p>
          <a:p>
            <a:pPr algn="just"/>
            <a:r>
              <a:rPr lang="en-US" dirty="0" smtClean="0">
                <a:solidFill>
                  <a:srgbClr val="0070C0"/>
                </a:solidFill>
              </a:rPr>
              <a:t>-We then lot </a:t>
            </a:r>
            <a:r>
              <a:rPr lang="en-US" dirty="0">
                <a:solidFill>
                  <a:srgbClr val="0070C0"/>
                </a:solidFill>
              </a:rPr>
              <a:t>the curve to get the </a:t>
            </a:r>
            <a:r>
              <a:rPr lang="en-US" b="1" dirty="0">
                <a:solidFill>
                  <a:srgbClr val="0070C0"/>
                </a:solidFill>
              </a:rPr>
              <a:t>k value </a:t>
            </a:r>
            <a:r>
              <a:rPr lang="en-US" dirty="0">
                <a:solidFill>
                  <a:srgbClr val="0070C0"/>
                </a:solidFill>
              </a:rPr>
              <a:t>at elbow point. We see that </a:t>
            </a:r>
            <a:r>
              <a:rPr lang="en-US" dirty="0" smtClean="0">
                <a:solidFill>
                  <a:srgbClr val="0070C0"/>
                </a:solidFill>
              </a:rPr>
              <a:t>k=4 (graph on the next slide).</a:t>
            </a:r>
            <a:endParaRPr lang="en-US" dirty="0">
              <a:solidFill>
                <a:srgbClr val="0070C0"/>
              </a:solidFill>
            </a:endParaRPr>
          </a:p>
          <a:p>
            <a:pPr algn="just"/>
            <a:r>
              <a:rPr lang="en-US" dirty="0" smtClean="0">
                <a:solidFill>
                  <a:srgbClr val="0070C0"/>
                </a:solidFill>
              </a:rPr>
              <a:t>-We run </a:t>
            </a:r>
            <a:r>
              <a:rPr lang="en-US" dirty="0">
                <a:solidFill>
                  <a:srgbClr val="0070C0"/>
                </a:solidFill>
              </a:rPr>
              <a:t>k means with the value we got from the SSE </a:t>
            </a:r>
            <a:r>
              <a:rPr lang="en-US" dirty="0" smtClean="0">
                <a:solidFill>
                  <a:srgbClr val="0070C0"/>
                </a:solidFill>
              </a:rPr>
              <a:t>curve (k=4) </a:t>
            </a:r>
            <a:r>
              <a:rPr lang="en-US" dirty="0">
                <a:solidFill>
                  <a:srgbClr val="0070C0"/>
                </a:solidFill>
              </a:rPr>
              <a:t>and </a:t>
            </a:r>
            <a:r>
              <a:rPr lang="en-US" dirty="0" smtClean="0">
                <a:solidFill>
                  <a:srgbClr val="0070C0"/>
                </a:solidFill>
              </a:rPr>
              <a:t>store </a:t>
            </a:r>
            <a:r>
              <a:rPr lang="en-US" dirty="0">
                <a:solidFill>
                  <a:srgbClr val="0070C0"/>
                </a:solidFill>
              </a:rPr>
              <a:t>it in a data frame called </a:t>
            </a:r>
            <a:r>
              <a:rPr lang="en-US" b="1" i="1" dirty="0" err="1">
                <a:solidFill>
                  <a:srgbClr val="0070C0"/>
                </a:solidFill>
              </a:rPr>
              <a:t>kcluster</a:t>
            </a:r>
            <a:r>
              <a:rPr lang="en-US" b="1" dirty="0">
                <a:solidFill>
                  <a:srgbClr val="0070C0"/>
                </a:solidFill>
              </a:rPr>
              <a:t>.</a:t>
            </a:r>
          </a:p>
          <a:p>
            <a:pPr algn="just"/>
            <a:r>
              <a:rPr lang="en-US" dirty="0" smtClean="0">
                <a:solidFill>
                  <a:srgbClr val="0070C0"/>
                </a:solidFill>
              </a:rPr>
              <a:t>-We then run </a:t>
            </a:r>
            <a:r>
              <a:rPr lang="en-US" dirty="0">
                <a:solidFill>
                  <a:srgbClr val="0070C0"/>
                </a:solidFill>
              </a:rPr>
              <a:t>the </a:t>
            </a:r>
            <a:r>
              <a:rPr lang="en-US" b="1" dirty="0" err="1">
                <a:solidFill>
                  <a:srgbClr val="0070C0"/>
                </a:solidFill>
              </a:rPr>
              <a:t>fviz_cluster</a:t>
            </a:r>
            <a:r>
              <a:rPr lang="en-US" dirty="0">
                <a:solidFill>
                  <a:srgbClr val="0070C0"/>
                </a:solidFill>
              </a:rPr>
              <a:t> function to check our clusters (By trial and error of the </a:t>
            </a:r>
            <a:r>
              <a:rPr lang="en-US" dirty="0" err="1">
                <a:solidFill>
                  <a:srgbClr val="0070C0"/>
                </a:solidFill>
              </a:rPr>
              <a:t>choose.vars</a:t>
            </a:r>
            <a:r>
              <a:rPr lang="en-US" dirty="0">
                <a:solidFill>
                  <a:srgbClr val="0070C0"/>
                </a:solidFill>
              </a:rPr>
              <a:t> values, we see that our clusters have been divided mostly based on ocean proximity).</a:t>
            </a:r>
          </a:p>
          <a:p>
            <a:pPr algn="just"/>
            <a:r>
              <a:rPr lang="en-US" dirty="0" smtClean="0">
                <a:solidFill>
                  <a:srgbClr val="0070C0"/>
                </a:solidFill>
              </a:rPr>
              <a:t>-We store </a:t>
            </a:r>
            <a:r>
              <a:rPr lang="en-US" dirty="0">
                <a:solidFill>
                  <a:srgbClr val="0070C0"/>
                </a:solidFill>
              </a:rPr>
              <a:t>the clusters into a new data frame called </a:t>
            </a:r>
            <a:r>
              <a:rPr lang="en-US" b="1" i="1" dirty="0">
                <a:solidFill>
                  <a:srgbClr val="0070C0"/>
                </a:solidFill>
              </a:rPr>
              <a:t>cluster</a:t>
            </a:r>
            <a:r>
              <a:rPr lang="en-US" b="1" dirty="0">
                <a:solidFill>
                  <a:srgbClr val="0070C0"/>
                </a:solidFill>
              </a:rPr>
              <a:t>.</a:t>
            </a:r>
          </a:p>
          <a:p>
            <a:pPr algn="just"/>
            <a:r>
              <a:rPr lang="en-US" b="1" dirty="0" smtClean="0">
                <a:solidFill>
                  <a:srgbClr val="0070C0"/>
                </a:solidFill>
              </a:rPr>
              <a:t>-We merge </a:t>
            </a:r>
            <a:r>
              <a:rPr lang="en-US" b="1" dirty="0">
                <a:solidFill>
                  <a:srgbClr val="0070C0"/>
                </a:solidFill>
              </a:rPr>
              <a:t>the cluster column </a:t>
            </a:r>
            <a:r>
              <a:rPr lang="en-US" dirty="0">
                <a:solidFill>
                  <a:srgbClr val="0070C0"/>
                </a:solidFill>
              </a:rPr>
              <a:t>in all the </a:t>
            </a:r>
            <a:r>
              <a:rPr lang="en-US" dirty="0" smtClean="0">
                <a:solidFill>
                  <a:srgbClr val="0070C0"/>
                </a:solidFill>
              </a:rPr>
              <a:t>data frames </a:t>
            </a:r>
            <a:r>
              <a:rPr lang="en-US" dirty="0">
                <a:solidFill>
                  <a:srgbClr val="0070C0"/>
                </a:solidFill>
              </a:rPr>
              <a:t>by using the key value we used for grouping</a:t>
            </a:r>
            <a:r>
              <a:rPr lang="en-US" dirty="0" smtClean="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239255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18" y="482278"/>
            <a:ext cx="10201154" cy="6375722"/>
          </a:xfrm>
          <a:prstGeom prst="rect">
            <a:avLst/>
          </a:prstGeom>
        </p:spPr>
      </p:pic>
      <p:sp>
        <p:nvSpPr>
          <p:cNvPr id="2" name="TextBox 1"/>
          <p:cNvSpPr txBox="1"/>
          <p:nvPr/>
        </p:nvSpPr>
        <p:spPr>
          <a:xfrm>
            <a:off x="875818" y="82168"/>
            <a:ext cx="10201154" cy="400110"/>
          </a:xfrm>
          <a:prstGeom prst="rect">
            <a:avLst/>
          </a:prstGeom>
          <a:noFill/>
        </p:spPr>
        <p:txBody>
          <a:bodyPr wrap="square" rtlCol="0">
            <a:spAutoFit/>
          </a:bodyPr>
          <a:lstStyle/>
          <a:p>
            <a:r>
              <a:rPr lang="en-US" sz="2000" b="1" dirty="0" smtClean="0">
                <a:solidFill>
                  <a:schemeClr val="accent1"/>
                </a:solidFill>
              </a:rPr>
              <a:t>Screen print of the SSE curve (We see an elbow at k=4)</a:t>
            </a:r>
            <a:endParaRPr lang="en-US" sz="2000" b="1" dirty="0">
              <a:solidFill>
                <a:schemeClr val="accent1"/>
              </a:solidFill>
            </a:endParaRPr>
          </a:p>
        </p:txBody>
      </p:sp>
    </p:spTree>
    <p:extLst>
      <p:ext uri="{BB962C8B-B14F-4D97-AF65-F5344CB8AC3E}">
        <p14:creationId xmlns:p14="http://schemas.microsoft.com/office/powerpoint/2010/main" val="1978588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44638" y="92598"/>
            <a:ext cx="10150997" cy="523220"/>
          </a:xfrm>
          <a:prstGeom prst="rect">
            <a:avLst/>
          </a:prstGeom>
          <a:noFill/>
        </p:spPr>
        <p:txBody>
          <a:bodyPr wrap="square" rtlCol="0">
            <a:spAutoFit/>
          </a:bodyPr>
          <a:lstStyle/>
          <a:p>
            <a:r>
              <a:rPr lang="en-US" sz="2800" b="1" dirty="0" smtClean="0">
                <a:solidFill>
                  <a:schemeClr val="accent1"/>
                </a:solidFill>
              </a:rPr>
              <a:t>Data Visualizations </a:t>
            </a:r>
            <a:r>
              <a:rPr lang="en-US" sz="1600" i="1" dirty="0" smtClean="0">
                <a:solidFill>
                  <a:schemeClr val="accent1"/>
                </a:solidFill>
              </a:rPr>
              <a:t>(Screen Print </a:t>
            </a:r>
            <a:r>
              <a:rPr lang="mr-IN" sz="1600" i="1" dirty="0" smtClean="0">
                <a:solidFill>
                  <a:schemeClr val="accent1"/>
                </a:solidFill>
              </a:rPr>
              <a:t>–</a:t>
            </a:r>
            <a:r>
              <a:rPr lang="en-US" sz="1600" i="1" dirty="0" smtClean="0">
                <a:solidFill>
                  <a:schemeClr val="accent1"/>
                </a:solidFill>
              </a:rPr>
              <a:t> Graphs to follow)</a:t>
            </a:r>
            <a:endParaRPr lang="en-US" sz="1600" i="1"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638" y="615818"/>
            <a:ext cx="9749742" cy="6093589"/>
          </a:xfrm>
          <a:prstGeom prst="rect">
            <a:avLst/>
          </a:prstGeom>
        </p:spPr>
      </p:pic>
    </p:spTree>
    <p:extLst>
      <p:ext uri="{BB962C8B-B14F-4D97-AF65-F5344CB8AC3E}">
        <p14:creationId xmlns:p14="http://schemas.microsoft.com/office/powerpoint/2010/main" val="774580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p:cNvSpPr txBox="1"/>
          <p:nvPr/>
        </p:nvSpPr>
        <p:spPr>
          <a:xfrm>
            <a:off x="663308" y="196770"/>
            <a:ext cx="11200743" cy="400110"/>
          </a:xfrm>
          <a:prstGeom prst="rect">
            <a:avLst/>
          </a:prstGeom>
          <a:noFill/>
        </p:spPr>
        <p:txBody>
          <a:bodyPr wrap="square" rtlCol="0">
            <a:spAutoFit/>
          </a:bodyPr>
          <a:lstStyle/>
          <a:p>
            <a:r>
              <a:rPr lang="en-US" sz="2000" b="1" dirty="0" smtClean="0">
                <a:solidFill>
                  <a:schemeClr val="accent1"/>
                </a:solidFill>
              </a:rPr>
              <a:t>Visualization between Median House Value by Ocean Proximity</a:t>
            </a:r>
            <a:endParaRPr lang="en-US" sz="2000" b="1"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08" y="753548"/>
            <a:ext cx="6023308" cy="46077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08" y="5517998"/>
            <a:ext cx="8001000" cy="1320800"/>
          </a:xfrm>
          <a:prstGeom prst="rect">
            <a:avLst/>
          </a:prstGeom>
        </p:spPr>
      </p:pic>
      <p:sp>
        <p:nvSpPr>
          <p:cNvPr id="2" name="TextBox 1"/>
          <p:cNvSpPr txBox="1"/>
          <p:nvPr/>
        </p:nvSpPr>
        <p:spPr>
          <a:xfrm>
            <a:off x="7187878" y="753548"/>
            <a:ext cx="4409955" cy="4801314"/>
          </a:xfrm>
          <a:prstGeom prst="rect">
            <a:avLst/>
          </a:prstGeom>
          <a:noFill/>
        </p:spPr>
        <p:txBody>
          <a:bodyPr wrap="square" rtlCol="0">
            <a:spAutoFit/>
          </a:bodyPr>
          <a:lstStyle/>
          <a:p>
            <a:pPr algn="just"/>
            <a:r>
              <a:rPr lang="en-US" b="1" dirty="0" smtClean="0">
                <a:solidFill>
                  <a:srgbClr val="0070C0"/>
                </a:solidFill>
              </a:rPr>
              <a:t>From the graph we see that,</a:t>
            </a:r>
          </a:p>
          <a:p>
            <a:pPr algn="just"/>
            <a:endParaRPr lang="en-US" sz="1200" dirty="0" smtClean="0">
              <a:solidFill>
                <a:srgbClr val="0070C0"/>
              </a:solidFill>
            </a:endParaRPr>
          </a:p>
          <a:p>
            <a:pPr algn="just"/>
            <a:r>
              <a:rPr lang="en-US" dirty="0" smtClean="0">
                <a:solidFill>
                  <a:srgbClr val="0070C0"/>
                </a:solidFill>
              </a:rPr>
              <a:t>-Cluster 3 is only for </a:t>
            </a:r>
            <a:r>
              <a:rPr lang="en-US" i="1" dirty="0" smtClean="0">
                <a:solidFill>
                  <a:srgbClr val="0070C0"/>
                </a:solidFill>
              </a:rPr>
              <a:t>Inland</a:t>
            </a:r>
            <a:r>
              <a:rPr lang="en-US" dirty="0" smtClean="0">
                <a:solidFill>
                  <a:srgbClr val="0070C0"/>
                </a:solidFill>
              </a:rPr>
              <a:t> and all the inland values are in cluster 3.</a:t>
            </a:r>
          </a:p>
          <a:p>
            <a:pPr algn="just"/>
            <a:r>
              <a:rPr lang="en-US" dirty="0" smtClean="0">
                <a:solidFill>
                  <a:srgbClr val="0070C0"/>
                </a:solidFill>
              </a:rPr>
              <a:t>-All the blocks which are </a:t>
            </a:r>
            <a:r>
              <a:rPr lang="en-US" i="1" dirty="0" smtClean="0">
                <a:solidFill>
                  <a:srgbClr val="0070C0"/>
                </a:solidFill>
              </a:rPr>
              <a:t>less than 1 hour </a:t>
            </a:r>
            <a:r>
              <a:rPr lang="en-US" dirty="0" smtClean="0">
                <a:solidFill>
                  <a:srgbClr val="0070C0"/>
                </a:solidFill>
              </a:rPr>
              <a:t>from the ocean are in cluster 2 and cluster 4.</a:t>
            </a:r>
          </a:p>
          <a:p>
            <a:pPr algn="just"/>
            <a:r>
              <a:rPr lang="en-US" dirty="0" smtClean="0">
                <a:solidFill>
                  <a:srgbClr val="0070C0"/>
                </a:solidFill>
              </a:rPr>
              <a:t>-All the blocks in </a:t>
            </a:r>
            <a:r>
              <a:rPr lang="en-US" i="1" dirty="0" smtClean="0">
                <a:solidFill>
                  <a:srgbClr val="0070C0"/>
                </a:solidFill>
              </a:rPr>
              <a:t>islands</a:t>
            </a:r>
            <a:r>
              <a:rPr lang="en-US" dirty="0" smtClean="0">
                <a:solidFill>
                  <a:srgbClr val="0070C0"/>
                </a:solidFill>
              </a:rPr>
              <a:t> are in cluster 1.</a:t>
            </a:r>
          </a:p>
          <a:p>
            <a:pPr algn="just"/>
            <a:r>
              <a:rPr lang="en-US" dirty="0" smtClean="0">
                <a:solidFill>
                  <a:srgbClr val="0070C0"/>
                </a:solidFill>
              </a:rPr>
              <a:t>-The locations </a:t>
            </a:r>
            <a:r>
              <a:rPr lang="en-US" i="1" dirty="0" smtClean="0">
                <a:solidFill>
                  <a:srgbClr val="0070C0"/>
                </a:solidFill>
              </a:rPr>
              <a:t>near bay</a:t>
            </a:r>
            <a:r>
              <a:rPr lang="en-US" dirty="0" smtClean="0">
                <a:solidFill>
                  <a:srgbClr val="0070C0"/>
                </a:solidFill>
              </a:rPr>
              <a:t> and </a:t>
            </a:r>
            <a:r>
              <a:rPr lang="en-US" i="1" dirty="0" smtClean="0">
                <a:solidFill>
                  <a:srgbClr val="0070C0"/>
                </a:solidFill>
              </a:rPr>
              <a:t>near ocean </a:t>
            </a:r>
            <a:r>
              <a:rPr lang="en-US" dirty="0" smtClean="0">
                <a:solidFill>
                  <a:srgbClr val="0070C0"/>
                </a:solidFill>
              </a:rPr>
              <a:t>are divided between cluster 1 and cluster 4.</a:t>
            </a:r>
          </a:p>
          <a:p>
            <a:pPr algn="just"/>
            <a:endParaRPr lang="en-US" dirty="0" smtClean="0">
              <a:solidFill>
                <a:srgbClr val="0070C0"/>
              </a:solidFill>
            </a:endParaRPr>
          </a:p>
          <a:p>
            <a:pPr algn="just"/>
            <a:r>
              <a:rPr lang="en-US" dirty="0" smtClean="0">
                <a:solidFill>
                  <a:srgbClr val="0070C0"/>
                </a:solidFill>
              </a:rPr>
              <a:t>-</a:t>
            </a:r>
            <a:r>
              <a:rPr lang="en-US" i="1" dirty="0" smtClean="0">
                <a:solidFill>
                  <a:srgbClr val="0070C0"/>
                </a:solidFill>
              </a:rPr>
              <a:t>Inland</a:t>
            </a:r>
            <a:r>
              <a:rPr lang="en-US" dirty="0" smtClean="0">
                <a:solidFill>
                  <a:srgbClr val="0070C0"/>
                </a:solidFill>
              </a:rPr>
              <a:t> houses have the least median house value and </a:t>
            </a:r>
            <a:r>
              <a:rPr lang="en-US" i="1" dirty="0" smtClean="0">
                <a:solidFill>
                  <a:srgbClr val="0070C0"/>
                </a:solidFill>
              </a:rPr>
              <a:t>island</a:t>
            </a:r>
            <a:r>
              <a:rPr lang="en-US" dirty="0" smtClean="0">
                <a:solidFill>
                  <a:srgbClr val="0070C0"/>
                </a:solidFill>
              </a:rPr>
              <a:t> houses have the highest.</a:t>
            </a:r>
          </a:p>
          <a:p>
            <a:pPr algn="just"/>
            <a:r>
              <a:rPr lang="en-US" dirty="0" smtClean="0">
                <a:solidFill>
                  <a:srgbClr val="0070C0"/>
                </a:solidFill>
              </a:rPr>
              <a:t>-There are lot of outliers in the </a:t>
            </a:r>
            <a:r>
              <a:rPr lang="en-US" i="1" dirty="0" smtClean="0">
                <a:solidFill>
                  <a:srgbClr val="0070C0"/>
                </a:solidFill>
              </a:rPr>
              <a:t>inland</a:t>
            </a:r>
            <a:r>
              <a:rPr lang="en-US" dirty="0" smtClean="0">
                <a:solidFill>
                  <a:srgbClr val="0070C0"/>
                </a:solidFill>
              </a:rPr>
              <a:t> houses.</a:t>
            </a:r>
          </a:p>
          <a:p>
            <a:pPr algn="just"/>
            <a:r>
              <a:rPr lang="en-US" dirty="0" smtClean="0">
                <a:solidFill>
                  <a:srgbClr val="0070C0"/>
                </a:solidFill>
              </a:rPr>
              <a:t>-The median house value of blocks </a:t>
            </a:r>
            <a:r>
              <a:rPr lang="en-US" i="1" dirty="0" smtClean="0">
                <a:solidFill>
                  <a:srgbClr val="0070C0"/>
                </a:solidFill>
              </a:rPr>
              <a:t>near bay</a:t>
            </a:r>
            <a:r>
              <a:rPr lang="en-US" dirty="0" smtClean="0">
                <a:solidFill>
                  <a:srgbClr val="0070C0"/>
                </a:solidFill>
              </a:rPr>
              <a:t> is slightly higher than the blocks </a:t>
            </a:r>
            <a:r>
              <a:rPr lang="en-US" i="1" dirty="0" smtClean="0">
                <a:solidFill>
                  <a:srgbClr val="0070C0"/>
                </a:solidFill>
              </a:rPr>
              <a:t>near the ocean</a:t>
            </a:r>
            <a:r>
              <a:rPr lang="en-US" dirty="0" smtClean="0">
                <a:solidFill>
                  <a:srgbClr val="0070C0"/>
                </a:solidFill>
              </a:rPr>
              <a:t> but the prices are almost comparable.</a:t>
            </a:r>
            <a:endParaRPr lang="en-US" dirty="0">
              <a:solidFill>
                <a:srgbClr val="0070C0"/>
              </a:solidFill>
            </a:endParaRPr>
          </a:p>
        </p:txBody>
      </p:sp>
    </p:spTree>
    <p:extLst>
      <p:ext uri="{BB962C8B-B14F-4D97-AF65-F5344CB8AC3E}">
        <p14:creationId xmlns:p14="http://schemas.microsoft.com/office/powerpoint/2010/main" val="1754469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8271</TotalTime>
  <Words>2226</Words>
  <Application>Microsoft Macintosh PowerPoint</Application>
  <PresentationFormat>Widescreen</PresentationFormat>
  <Paragraphs>180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Mangal</vt:lpstr>
      <vt:lpstr>Office Theme</vt:lpstr>
      <vt:lpstr>Predicting California Housing Prices</vt:lpstr>
      <vt:lpstr>Data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Chavi Singal-MSBA20B</dc:creator>
  <cp:lastModifiedBy>Chavi Singal-MSBA20B</cp:lastModifiedBy>
  <cp:revision>112</cp:revision>
  <dcterms:created xsi:type="dcterms:W3CDTF">2019-08-12T01:00:24Z</dcterms:created>
  <dcterms:modified xsi:type="dcterms:W3CDTF">2019-11-28T23:43:03Z</dcterms:modified>
</cp:coreProperties>
</file>